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09" r:id="rId3"/>
    <p:sldId id="363" r:id="rId4"/>
    <p:sldId id="307" r:id="rId5"/>
    <p:sldId id="320" r:id="rId6"/>
    <p:sldId id="325" r:id="rId7"/>
    <p:sldId id="366" r:id="rId8"/>
    <p:sldId id="322" r:id="rId9"/>
    <p:sldId id="359" r:id="rId10"/>
    <p:sldId id="367" r:id="rId11"/>
    <p:sldId id="368" r:id="rId12"/>
    <p:sldId id="324" r:id="rId13"/>
    <p:sldId id="326" r:id="rId14"/>
    <p:sldId id="365" r:id="rId15"/>
    <p:sldId id="327" r:id="rId16"/>
    <p:sldId id="328" r:id="rId17"/>
    <p:sldId id="339" r:id="rId18"/>
    <p:sldId id="330" r:id="rId19"/>
    <p:sldId id="331" r:id="rId20"/>
    <p:sldId id="332" r:id="rId21"/>
    <p:sldId id="333" r:id="rId22"/>
    <p:sldId id="340" r:id="rId23"/>
    <p:sldId id="342" r:id="rId24"/>
    <p:sldId id="343" r:id="rId25"/>
    <p:sldId id="334" r:id="rId26"/>
    <p:sldId id="347" r:id="rId27"/>
    <p:sldId id="348" r:id="rId28"/>
    <p:sldId id="350" r:id="rId29"/>
    <p:sldId id="351" r:id="rId30"/>
    <p:sldId id="352" r:id="rId31"/>
    <p:sldId id="353" r:id="rId32"/>
    <p:sldId id="354" r:id="rId33"/>
    <p:sldId id="355" r:id="rId34"/>
    <p:sldId id="337" r:id="rId35"/>
    <p:sldId id="338" r:id="rId36"/>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13"/>
    <p:restoredTop sz="94674"/>
  </p:normalViewPr>
  <p:slideViewPr>
    <p:cSldViewPr>
      <p:cViewPr varScale="1">
        <p:scale>
          <a:sx n="72" d="100"/>
          <a:sy n="72" d="100"/>
        </p:scale>
        <p:origin x="130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EC9C16-C670-FF47-B9B1-16B336E4DB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a:extLst>
              <a:ext uri="{FF2B5EF4-FFF2-40B4-BE49-F238E27FC236}">
                <a16:creationId xmlns:a16="http://schemas.microsoft.com/office/drawing/2014/main" id="{B3A3D907-AD06-304C-A338-98D877B098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6961A7-069C-0E49-919E-AF412765A321}" type="datetimeFigureOut">
              <a:rPr lang="ro-RO" smtClean="0"/>
              <a:t>30.09.2024</a:t>
            </a:fld>
            <a:endParaRPr lang="ro-RO"/>
          </a:p>
        </p:txBody>
      </p:sp>
      <p:sp>
        <p:nvSpPr>
          <p:cNvPr id="4" name="Footer Placeholder 3">
            <a:extLst>
              <a:ext uri="{FF2B5EF4-FFF2-40B4-BE49-F238E27FC236}">
                <a16:creationId xmlns:a16="http://schemas.microsoft.com/office/drawing/2014/main" id="{7C4688BF-8B55-6A4B-B337-89499E164A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a:extLst>
              <a:ext uri="{FF2B5EF4-FFF2-40B4-BE49-F238E27FC236}">
                <a16:creationId xmlns:a16="http://schemas.microsoft.com/office/drawing/2014/main" id="{533E5E05-FE9D-554A-BB1C-D00EE0F89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B654A-8725-D149-A7FC-3EE19DFB837A}" type="slidenum">
              <a:rPr lang="ro-RO" smtClean="0"/>
              <a:t>‹#›</a:t>
            </a:fld>
            <a:endParaRPr lang="ro-RO"/>
          </a:p>
        </p:txBody>
      </p:sp>
    </p:spTree>
    <p:extLst>
      <p:ext uri="{BB962C8B-B14F-4D97-AF65-F5344CB8AC3E}">
        <p14:creationId xmlns:p14="http://schemas.microsoft.com/office/powerpoint/2010/main" val="2712572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594854-A566-534F-9A7B-8B81D738FF9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0E0E2ED0-77D1-1240-813D-116BD78C129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6F826282-9B42-AE45-9DE8-D7B12DF2D097}" type="datetimeFigureOut">
              <a:rPr lang="en-US" altLang="ro-RO"/>
              <a:pPr>
                <a:defRPr/>
              </a:pPr>
              <a:t>9/30/2024</a:t>
            </a:fld>
            <a:endParaRPr lang="en-US" altLang="ro-RO"/>
          </a:p>
        </p:txBody>
      </p:sp>
      <p:sp>
        <p:nvSpPr>
          <p:cNvPr id="4" name="Slide Image Placeholder 3">
            <a:extLst>
              <a:ext uri="{FF2B5EF4-FFF2-40B4-BE49-F238E27FC236}">
                <a16:creationId xmlns:a16="http://schemas.microsoft.com/office/drawing/2014/main" id="{4DA79E62-C5E9-9748-A157-57905FBB6BD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EABBBFA-2C5E-7A47-9B0B-E5129BDBE39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id="{1447D4CA-5AA2-CF4E-AB57-7590F829E4C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FA5786D3-501A-8445-A3A1-B78A4F11DAC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A11F56D-3B34-BF48-9102-F29F4EC96F95}" type="slidenum">
              <a:rPr lang="en-US" altLang="ro-RO"/>
              <a:pPr>
                <a:defRPr/>
              </a:pPr>
              <a:t>‹#›</a:t>
            </a:fld>
            <a:endParaRPr lang="en-US" altLang="ro-RO"/>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4159FF1F-4C2F-9248-AE21-0AEB96E131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6D6FBF2D-C2CE-4943-B23E-71A33455BF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o-RO" altLang="ro-RO">
              <a:ea typeface="ＭＳ Ｐゴシック" panose="020B0600070205080204" pitchFamily="34" charset="-128"/>
            </a:endParaRPr>
          </a:p>
        </p:txBody>
      </p:sp>
      <p:sp>
        <p:nvSpPr>
          <p:cNvPr id="23555" name="Slide Number Placeholder 3">
            <a:extLst>
              <a:ext uri="{FF2B5EF4-FFF2-40B4-BE49-F238E27FC236}">
                <a16:creationId xmlns:a16="http://schemas.microsoft.com/office/drawing/2014/main" id="{55FEBA69-CE6D-F643-9E7E-E6A841BBD2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5B55B89-1AB8-BE41-A00B-9738E886FDBC}" type="slidenum">
              <a:rPr lang="en-US" altLang="ro-RO"/>
              <a:pPr/>
              <a:t>4</a:t>
            </a:fld>
            <a:endParaRPr lang="en-US" alt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a:extLst>
              <a:ext uri="{FF2B5EF4-FFF2-40B4-BE49-F238E27FC236}">
                <a16:creationId xmlns:a16="http://schemas.microsoft.com/office/drawing/2014/main" id="{51EFA3EB-54DA-2B48-A239-F6750A860692}"/>
              </a:ext>
            </a:extLst>
          </p:cNvPr>
          <p:cNvSpPr>
            <a:spLocks noGrp="1"/>
          </p:cNvSpPr>
          <p:nvPr>
            <p:ph type="dt" sz="half" idx="10"/>
          </p:nvPr>
        </p:nvSpPr>
        <p:spPr/>
        <p:txBody>
          <a:bodyPr/>
          <a:lstStyle>
            <a:lvl1pPr>
              <a:defRPr/>
            </a:lvl1pPr>
          </a:lstStyle>
          <a:p>
            <a:pPr>
              <a:defRPr/>
            </a:pPr>
            <a:fld id="{1DE77B28-8FCE-7043-90FF-A2E5907FEF1C}" type="datetimeFigureOut">
              <a:rPr lang="fr-FR" altLang="ro-RO"/>
              <a:pPr>
                <a:defRPr/>
              </a:pPr>
              <a:t>30/09/2024</a:t>
            </a:fld>
            <a:endParaRPr lang="fr-CA" altLang="ro-RO"/>
          </a:p>
        </p:txBody>
      </p:sp>
      <p:sp>
        <p:nvSpPr>
          <p:cNvPr id="5" name="Espace réservé du pied de page 4">
            <a:extLst>
              <a:ext uri="{FF2B5EF4-FFF2-40B4-BE49-F238E27FC236}">
                <a16:creationId xmlns:a16="http://schemas.microsoft.com/office/drawing/2014/main" id="{5348170E-FF2E-094D-AC0F-9DFF77D9E55C}"/>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id="{1BD9005B-E12D-6744-90CD-AB8833937874}"/>
              </a:ext>
            </a:extLst>
          </p:cNvPr>
          <p:cNvSpPr>
            <a:spLocks noGrp="1"/>
          </p:cNvSpPr>
          <p:nvPr>
            <p:ph type="sldNum" sz="quarter" idx="12"/>
          </p:nvPr>
        </p:nvSpPr>
        <p:spPr/>
        <p:txBody>
          <a:bodyPr/>
          <a:lstStyle>
            <a:lvl1pPr>
              <a:defRPr/>
            </a:lvl1pPr>
          </a:lstStyle>
          <a:p>
            <a:pPr>
              <a:defRPr/>
            </a:pPr>
            <a:fld id="{05996D03-FBCA-CD47-BD52-550ED0395C7E}" type="slidenum">
              <a:rPr lang="fr-CA" altLang="ro-RO"/>
              <a:pPr>
                <a:defRPr/>
              </a:pPr>
              <a:t>‹#›</a:t>
            </a:fld>
            <a:endParaRPr lang="fr-CA" altLang="ro-RO"/>
          </a:p>
        </p:txBody>
      </p:sp>
    </p:spTree>
    <p:extLst>
      <p:ext uri="{BB962C8B-B14F-4D97-AF65-F5344CB8AC3E}">
        <p14:creationId xmlns:p14="http://schemas.microsoft.com/office/powerpoint/2010/main" val="362717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75FA95E-9BF7-8940-A5FF-0D60C8EBE4BA}"/>
              </a:ext>
            </a:extLst>
          </p:cNvPr>
          <p:cNvSpPr>
            <a:spLocks noGrp="1"/>
          </p:cNvSpPr>
          <p:nvPr>
            <p:ph type="dt" sz="half" idx="10"/>
          </p:nvPr>
        </p:nvSpPr>
        <p:spPr/>
        <p:txBody>
          <a:bodyPr/>
          <a:lstStyle>
            <a:lvl1pPr>
              <a:defRPr/>
            </a:lvl1pPr>
          </a:lstStyle>
          <a:p>
            <a:pPr>
              <a:defRPr/>
            </a:pPr>
            <a:fld id="{34FB28C4-6D65-DA48-9F9A-73EB45E45C5E}" type="datetimeFigureOut">
              <a:rPr lang="fr-FR" altLang="ro-RO"/>
              <a:pPr>
                <a:defRPr/>
              </a:pPr>
              <a:t>30/09/2024</a:t>
            </a:fld>
            <a:endParaRPr lang="fr-CA" altLang="ro-RO"/>
          </a:p>
        </p:txBody>
      </p:sp>
      <p:sp>
        <p:nvSpPr>
          <p:cNvPr id="5" name="Espace réservé du pied de page 4">
            <a:extLst>
              <a:ext uri="{FF2B5EF4-FFF2-40B4-BE49-F238E27FC236}">
                <a16:creationId xmlns:a16="http://schemas.microsoft.com/office/drawing/2014/main" id="{2C39DAF9-CC90-9A4A-BD7A-46D0B03089B5}"/>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id="{5EC06A38-9A88-8644-A5B9-9C1447CB843B}"/>
              </a:ext>
            </a:extLst>
          </p:cNvPr>
          <p:cNvSpPr>
            <a:spLocks noGrp="1"/>
          </p:cNvSpPr>
          <p:nvPr>
            <p:ph type="sldNum" sz="quarter" idx="12"/>
          </p:nvPr>
        </p:nvSpPr>
        <p:spPr/>
        <p:txBody>
          <a:bodyPr/>
          <a:lstStyle>
            <a:lvl1pPr>
              <a:defRPr/>
            </a:lvl1pPr>
          </a:lstStyle>
          <a:p>
            <a:pPr>
              <a:defRPr/>
            </a:pPr>
            <a:fld id="{103401CE-C9FE-0941-882D-737638AD4D74}" type="slidenum">
              <a:rPr lang="fr-CA" altLang="ro-RO"/>
              <a:pPr>
                <a:defRPr/>
              </a:pPr>
              <a:t>‹#›</a:t>
            </a:fld>
            <a:endParaRPr lang="fr-CA" altLang="ro-RO"/>
          </a:p>
        </p:txBody>
      </p:sp>
    </p:spTree>
    <p:extLst>
      <p:ext uri="{BB962C8B-B14F-4D97-AF65-F5344CB8AC3E}">
        <p14:creationId xmlns:p14="http://schemas.microsoft.com/office/powerpoint/2010/main" val="2191430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6898DE5-0F03-CB45-A046-139C3F4AB6AB}"/>
              </a:ext>
            </a:extLst>
          </p:cNvPr>
          <p:cNvSpPr>
            <a:spLocks noGrp="1"/>
          </p:cNvSpPr>
          <p:nvPr>
            <p:ph type="dt" sz="half" idx="10"/>
          </p:nvPr>
        </p:nvSpPr>
        <p:spPr/>
        <p:txBody>
          <a:bodyPr/>
          <a:lstStyle>
            <a:lvl1pPr>
              <a:defRPr/>
            </a:lvl1pPr>
          </a:lstStyle>
          <a:p>
            <a:pPr>
              <a:defRPr/>
            </a:pPr>
            <a:fld id="{7CDBC451-9B73-E74D-92E3-87D0DF847EC9}" type="datetimeFigureOut">
              <a:rPr lang="fr-FR" altLang="ro-RO"/>
              <a:pPr>
                <a:defRPr/>
              </a:pPr>
              <a:t>30/09/2024</a:t>
            </a:fld>
            <a:endParaRPr lang="fr-CA" altLang="ro-RO"/>
          </a:p>
        </p:txBody>
      </p:sp>
      <p:sp>
        <p:nvSpPr>
          <p:cNvPr id="5" name="Espace réservé du pied de page 4">
            <a:extLst>
              <a:ext uri="{FF2B5EF4-FFF2-40B4-BE49-F238E27FC236}">
                <a16:creationId xmlns:a16="http://schemas.microsoft.com/office/drawing/2014/main" id="{573F0B47-3DBF-5246-B001-C8B78525FEF6}"/>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id="{582CF16F-9876-9B42-BCD7-0A024042D018}"/>
              </a:ext>
            </a:extLst>
          </p:cNvPr>
          <p:cNvSpPr>
            <a:spLocks noGrp="1"/>
          </p:cNvSpPr>
          <p:nvPr>
            <p:ph type="sldNum" sz="quarter" idx="12"/>
          </p:nvPr>
        </p:nvSpPr>
        <p:spPr/>
        <p:txBody>
          <a:bodyPr/>
          <a:lstStyle>
            <a:lvl1pPr>
              <a:defRPr/>
            </a:lvl1pPr>
          </a:lstStyle>
          <a:p>
            <a:pPr>
              <a:defRPr/>
            </a:pPr>
            <a:fld id="{F3700CF1-DFF3-944D-9C4E-6D105E48880F}" type="slidenum">
              <a:rPr lang="fr-CA" altLang="ro-RO"/>
              <a:pPr>
                <a:defRPr/>
              </a:pPr>
              <a:t>‹#›</a:t>
            </a:fld>
            <a:endParaRPr lang="fr-CA" altLang="ro-RO"/>
          </a:p>
        </p:txBody>
      </p:sp>
    </p:spTree>
    <p:extLst>
      <p:ext uri="{BB962C8B-B14F-4D97-AF65-F5344CB8AC3E}">
        <p14:creationId xmlns:p14="http://schemas.microsoft.com/office/powerpoint/2010/main" val="113407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0F1ACFC-DC8F-504F-A20A-3395FAE29C31}"/>
              </a:ext>
            </a:extLst>
          </p:cNvPr>
          <p:cNvSpPr>
            <a:spLocks noGrp="1"/>
          </p:cNvSpPr>
          <p:nvPr>
            <p:ph type="dt" sz="half" idx="10"/>
          </p:nvPr>
        </p:nvSpPr>
        <p:spPr/>
        <p:txBody>
          <a:bodyPr/>
          <a:lstStyle>
            <a:lvl1pPr>
              <a:defRPr/>
            </a:lvl1pPr>
          </a:lstStyle>
          <a:p>
            <a:pPr>
              <a:defRPr/>
            </a:pPr>
            <a:fld id="{6E0B13E6-5765-204C-B05A-238871E445ED}" type="datetimeFigureOut">
              <a:rPr lang="fr-FR" altLang="ro-RO"/>
              <a:pPr>
                <a:defRPr/>
              </a:pPr>
              <a:t>30/09/2024</a:t>
            </a:fld>
            <a:endParaRPr lang="fr-CA" altLang="ro-RO"/>
          </a:p>
        </p:txBody>
      </p:sp>
      <p:sp>
        <p:nvSpPr>
          <p:cNvPr id="5" name="Espace réservé du pied de page 4">
            <a:extLst>
              <a:ext uri="{FF2B5EF4-FFF2-40B4-BE49-F238E27FC236}">
                <a16:creationId xmlns:a16="http://schemas.microsoft.com/office/drawing/2014/main" id="{D4F27836-851B-9345-888C-E2158D6A4360}"/>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id="{21936061-0A4D-BD4F-959C-0A07A14BE459}"/>
              </a:ext>
            </a:extLst>
          </p:cNvPr>
          <p:cNvSpPr>
            <a:spLocks noGrp="1"/>
          </p:cNvSpPr>
          <p:nvPr>
            <p:ph type="sldNum" sz="quarter" idx="12"/>
          </p:nvPr>
        </p:nvSpPr>
        <p:spPr/>
        <p:txBody>
          <a:bodyPr/>
          <a:lstStyle>
            <a:lvl1pPr>
              <a:defRPr/>
            </a:lvl1pPr>
          </a:lstStyle>
          <a:p>
            <a:pPr>
              <a:defRPr/>
            </a:pPr>
            <a:fld id="{270D0F84-9284-3C4A-8DAE-5FA77DE83FBC}" type="slidenum">
              <a:rPr lang="fr-CA" altLang="ro-RO"/>
              <a:pPr>
                <a:defRPr/>
              </a:pPr>
              <a:t>‹#›</a:t>
            </a:fld>
            <a:endParaRPr lang="fr-CA" altLang="ro-RO"/>
          </a:p>
        </p:txBody>
      </p:sp>
    </p:spTree>
    <p:extLst>
      <p:ext uri="{BB962C8B-B14F-4D97-AF65-F5344CB8AC3E}">
        <p14:creationId xmlns:p14="http://schemas.microsoft.com/office/powerpoint/2010/main" val="241229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FB37C8A-E267-B34E-9CB5-D44612A267AD}"/>
              </a:ext>
            </a:extLst>
          </p:cNvPr>
          <p:cNvSpPr>
            <a:spLocks noGrp="1"/>
          </p:cNvSpPr>
          <p:nvPr>
            <p:ph type="dt" sz="half" idx="10"/>
          </p:nvPr>
        </p:nvSpPr>
        <p:spPr/>
        <p:txBody>
          <a:bodyPr/>
          <a:lstStyle>
            <a:lvl1pPr>
              <a:defRPr/>
            </a:lvl1pPr>
          </a:lstStyle>
          <a:p>
            <a:pPr>
              <a:defRPr/>
            </a:pPr>
            <a:fld id="{B4493475-DE44-A846-A12B-A18156171EB8}" type="datetimeFigureOut">
              <a:rPr lang="fr-FR" altLang="ro-RO"/>
              <a:pPr>
                <a:defRPr/>
              </a:pPr>
              <a:t>30/09/2024</a:t>
            </a:fld>
            <a:endParaRPr lang="fr-CA" altLang="ro-RO"/>
          </a:p>
        </p:txBody>
      </p:sp>
      <p:sp>
        <p:nvSpPr>
          <p:cNvPr id="5" name="Espace réservé du pied de page 4">
            <a:extLst>
              <a:ext uri="{FF2B5EF4-FFF2-40B4-BE49-F238E27FC236}">
                <a16:creationId xmlns:a16="http://schemas.microsoft.com/office/drawing/2014/main" id="{9851E3B3-36AA-4542-8066-6148F6EC0A10}"/>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a:extLst>
              <a:ext uri="{FF2B5EF4-FFF2-40B4-BE49-F238E27FC236}">
                <a16:creationId xmlns:a16="http://schemas.microsoft.com/office/drawing/2014/main" id="{9C09E307-6304-CC4D-9CCF-E4CDA690D4BA}"/>
              </a:ext>
            </a:extLst>
          </p:cNvPr>
          <p:cNvSpPr>
            <a:spLocks noGrp="1"/>
          </p:cNvSpPr>
          <p:nvPr>
            <p:ph type="sldNum" sz="quarter" idx="12"/>
          </p:nvPr>
        </p:nvSpPr>
        <p:spPr/>
        <p:txBody>
          <a:bodyPr/>
          <a:lstStyle>
            <a:lvl1pPr>
              <a:defRPr/>
            </a:lvl1pPr>
          </a:lstStyle>
          <a:p>
            <a:pPr>
              <a:defRPr/>
            </a:pPr>
            <a:fld id="{28B1A7C8-65AD-D24B-85CA-DE2E6017FDD1}" type="slidenum">
              <a:rPr lang="fr-CA" altLang="ro-RO"/>
              <a:pPr>
                <a:defRPr/>
              </a:pPr>
              <a:t>‹#›</a:t>
            </a:fld>
            <a:endParaRPr lang="fr-CA" altLang="ro-RO"/>
          </a:p>
        </p:txBody>
      </p:sp>
    </p:spTree>
    <p:extLst>
      <p:ext uri="{BB962C8B-B14F-4D97-AF65-F5344CB8AC3E}">
        <p14:creationId xmlns:p14="http://schemas.microsoft.com/office/powerpoint/2010/main" val="103050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a:extLst>
              <a:ext uri="{FF2B5EF4-FFF2-40B4-BE49-F238E27FC236}">
                <a16:creationId xmlns:a16="http://schemas.microsoft.com/office/drawing/2014/main" id="{09345615-84A5-9C48-B082-995F0C246AA6}"/>
              </a:ext>
            </a:extLst>
          </p:cNvPr>
          <p:cNvSpPr>
            <a:spLocks noGrp="1"/>
          </p:cNvSpPr>
          <p:nvPr>
            <p:ph type="dt" sz="half" idx="10"/>
          </p:nvPr>
        </p:nvSpPr>
        <p:spPr/>
        <p:txBody>
          <a:bodyPr/>
          <a:lstStyle>
            <a:lvl1pPr>
              <a:defRPr/>
            </a:lvl1pPr>
          </a:lstStyle>
          <a:p>
            <a:pPr>
              <a:defRPr/>
            </a:pPr>
            <a:fld id="{42928D06-0BF4-934E-8018-F0DFC4CF79BA}" type="datetimeFigureOut">
              <a:rPr lang="fr-FR" altLang="ro-RO"/>
              <a:pPr>
                <a:defRPr/>
              </a:pPr>
              <a:t>30/09/2024</a:t>
            </a:fld>
            <a:endParaRPr lang="fr-CA" altLang="ro-RO"/>
          </a:p>
        </p:txBody>
      </p:sp>
      <p:sp>
        <p:nvSpPr>
          <p:cNvPr id="6" name="Espace réservé du pied de page 4">
            <a:extLst>
              <a:ext uri="{FF2B5EF4-FFF2-40B4-BE49-F238E27FC236}">
                <a16:creationId xmlns:a16="http://schemas.microsoft.com/office/drawing/2014/main" id="{3388B79E-2D6F-5B4F-BEC9-F048CE2AAFD1}"/>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a16="http://schemas.microsoft.com/office/drawing/2014/main" id="{90937062-808A-514E-8869-FF4032B3EDD8}"/>
              </a:ext>
            </a:extLst>
          </p:cNvPr>
          <p:cNvSpPr>
            <a:spLocks noGrp="1"/>
          </p:cNvSpPr>
          <p:nvPr>
            <p:ph type="sldNum" sz="quarter" idx="12"/>
          </p:nvPr>
        </p:nvSpPr>
        <p:spPr/>
        <p:txBody>
          <a:bodyPr/>
          <a:lstStyle>
            <a:lvl1pPr>
              <a:defRPr/>
            </a:lvl1pPr>
          </a:lstStyle>
          <a:p>
            <a:pPr>
              <a:defRPr/>
            </a:pPr>
            <a:fld id="{4A94D08B-395A-6E46-920E-039465CFE4FF}" type="slidenum">
              <a:rPr lang="fr-CA" altLang="ro-RO"/>
              <a:pPr>
                <a:defRPr/>
              </a:pPr>
              <a:t>‹#›</a:t>
            </a:fld>
            <a:endParaRPr lang="fr-CA" altLang="ro-RO"/>
          </a:p>
        </p:txBody>
      </p:sp>
    </p:spTree>
    <p:extLst>
      <p:ext uri="{BB962C8B-B14F-4D97-AF65-F5344CB8AC3E}">
        <p14:creationId xmlns:p14="http://schemas.microsoft.com/office/powerpoint/2010/main" val="84902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a:extLst>
              <a:ext uri="{FF2B5EF4-FFF2-40B4-BE49-F238E27FC236}">
                <a16:creationId xmlns:a16="http://schemas.microsoft.com/office/drawing/2014/main" id="{7912CDCF-D03E-514A-8871-1EB1772B28DE}"/>
              </a:ext>
            </a:extLst>
          </p:cNvPr>
          <p:cNvSpPr>
            <a:spLocks noGrp="1"/>
          </p:cNvSpPr>
          <p:nvPr>
            <p:ph type="dt" sz="half" idx="10"/>
          </p:nvPr>
        </p:nvSpPr>
        <p:spPr/>
        <p:txBody>
          <a:bodyPr/>
          <a:lstStyle>
            <a:lvl1pPr>
              <a:defRPr/>
            </a:lvl1pPr>
          </a:lstStyle>
          <a:p>
            <a:pPr>
              <a:defRPr/>
            </a:pPr>
            <a:fld id="{FF98396E-5DA4-9A4E-9205-CBF2A8830C69}" type="datetimeFigureOut">
              <a:rPr lang="fr-FR" altLang="ro-RO"/>
              <a:pPr>
                <a:defRPr/>
              </a:pPr>
              <a:t>30/09/2024</a:t>
            </a:fld>
            <a:endParaRPr lang="fr-CA" altLang="ro-RO"/>
          </a:p>
        </p:txBody>
      </p:sp>
      <p:sp>
        <p:nvSpPr>
          <p:cNvPr id="8" name="Espace réservé du pied de page 4">
            <a:extLst>
              <a:ext uri="{FF2B5EF4-FFF2-40B4-BE49-F238E27FC236}">
                <a16:creationId xmlns:a16="http://schemas.microsoft.com/office/drawing/2014/main" id="{7E24E143-17D5-7B4C-8D2C-24D8ABDF5272}"/>
              </a:ext>
            </a:extLst>
          </p:cNvPr>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a:extLst>
              <a:ext uri="{FF2B5EF4-FFF2-40B4-BE49-F238E27FC236}">
                <a16:creationId xmlns:a16="http://schemas.microsoft.com/office/drawing/2014/main" id="{B4C718E4-BC56-334C-B766-09EB3702FB21}"/>
              </a:ext>
            </a:extLst>
          </p:cNvPr>
          <p:cNvSpPr>
            <a:spLocks noGrp="1"/>
          </p:cNvSpPr>
          <p:nvPr>
            <p:ph type="sldNum" sz="quarter" idx="12"/>
          </p:nvPr>
        </p:nvSpPr>
        <p:spPr/>
        <p:txBody>
          <a:bodyPr/>
          <a:lstStyle>
            <a:lvl1pPr>
              <a:defRPr/>
            </a:lvl1pPr>
          </a:lstStyle>
          <a:p>
            <a:pPr>
              <a:defRPr/>
            </a:pPr>
            <a:fld id="{589732EE-ADE4-F048-8473-EACE612F25D5}" type="slidenum">
              <a:rPr lang="fr-CA" altLang="ro-RO"/>
              <a:pPr>
                <a:defRPr/>
              </a:pPr>
              <a:t>‹#›</a:t>
            </a:fld>
            <a:endParaRPr lang="fr-CA" altLang="ro-RO"/>
          </a:p>
        </p:txBody>
      </p:sp>
    </p:spTree>
    <p:extLst>
      <p:ext uri="{BB962C8B-B14F-4D97-AF65-F5344CB8AC3E}">
        <p14:creationId xmlns:p14="http://schemas.microsoft.com/office/powerpoint/2010/main" val="188806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a:extLst>
              <a:ext uri="{FF2B5EF4-FFF2-40B4-BE49-F238E27FC236}">
                <a16:creationId xmlns:a16="http://schemas.microsoft.com/office/drawing/2014/main" id="{B8D25DDF-5097-684E-86D4-FC0D016E56DD}"/>
              </a:ext>
            </a:extLst>
          </p:cNvPr>
          <p:cNvSpPr>
            <a:spLocks noGrp="1"/>
          </p:cNvSpPr>
          <p:nvPr>
            <p:ph type="dt" sz="half" idx="10"/>
          </p:nvPr>
        </p:nvSpPr>
        <p:spPr/>
        <p:txBody>
          <a:bodyPr/>
          <a:lstStyle>
            <a:lvl1pPr>
              <a:defRPr/>
            </a:lvl1pPr>
          </a:lstStyle>
          <a:p>
            <a:pPr>
              <a:defRPr/>
            </a:pPr>
            <a:fld id="{0C8C69C8-AD0D-8F4A-9F44-AB73285FB9A6}" type="datetimeFigureOut">
              <a:rPr lang="fr-FR" altLang="ro-RO"/>
              <a:pPr>
                <a:defRPr/>
              </a:pPr>
              <a:t>30/09/2024</a:t>
            </a:fld>
            <a:endParaRPr lang="fr-CA" altLang="ro-RO"/>
          </a:p>
        </p:txBody>
      </p:sp>
      <p:sp>
        <p:nvSpPr>
          <p:cNvPr id="4" name="Espace réservé du pied de page 4">
            <a:extLst>
              <a:ext uri="{FF2B5EF4-FFF2-40B4-BE49-F238E27FC236}">
                <a16:creationId xmlns:a16="http://schemas.microsoft.com/office/drawing/2014/main" id="{76F11751-22EA-7942-9510-858568226A1C}"/>
              </a:ext>
            </a:extLst>
          </p:cNvPr>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a:extLst>
              <a:ext uri="{FF2B5EF4-FFF2-40B4-BE49-F238E27FC236}">
                <a16:creationId xmlns:a16="http://schemas.microsoft.com/office/drawing/2014/main" id="{F50DD561-F695-4342-8237-5303A4B3B73D}"/>
              </a:ext>
            </a:extLst>
          </p:cNvPr>
          <p:cNvSpPr>
            <a:spLocks noGrp="1"/>
          </p:cNvSpPr>
          <p:nvPr>
            <p:ph type="sldNum" sz="quarter" idx="12"/>
          </p:nvPr>
        </p:nvSpPr>
        <p:spPr/>
        <p:txBody>
          <a:bodyPr/>
          <a:lstStyle>
            <a:lvl1pPr>
              <a:defRPr/>
            </a:lvl1pPr>
          </a:lstStyle>
          <a:p>
            <a:pPr>
              <a:defRPr/>
            </a:pPr>
            <a:fld id="{4C1EBFD3-B7F9-8B4B-A1B8-F657BA784017}" type="slidenum">
              <a:rPr lang="fr-CA" altLang="ro-RO"/>
              <a:pPr>
                <a:defRPr/>
              </a:pPr>
              <a:t>‹#›</a:t>
            </a:fld>
            <a:endParaRPr lang="fr-CA" altLang="ro-RO"/>
          </a:p>
        </p:txBody>
      </p:sp>
    </p:spTree>
    <p:extLst>
      <p:ext uri="{BB962C8B-B14F-4D97-AF65-F5344CB8AC3E}">
        <p14:creationId xmlns:p14="http://schemas.microsoft.com/office/powerpoint/2010/main" val="140547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61672C22-04B9-1C42-8482-092DBF31D556}"/>
              </a:ext>
            </a:extLst>
          </p:cNvPr>
          <p:cNvSpPr>
            <a:spLocks noGrp="1"/>
          </p:cNvSpPr>
          <p:nvPr>
            <p:ph type="dt" sz="half" idx="10"/>
          </p:nvPr>
        </p:nvSpPr>
        <p:spPr/>
        <p:txBody>
          <a:bodyPr/>
          <a:lstStyle>
            <a:lvl1pPr>
              <a:defRPr/>
            </a:lvl1pPr>
          </a:lstStyle>
          <a:p>
            <a:pPr>
              <a:defRPr/>
            </a:pPr>
            <a:fld id="{2B13720B-7F37-2C4A-93C2-F8BEC67BDA98}" type="datetimeFigureOut">
              <a:rPr lang="fr-FR" altLang="ro-RO"/>
              <a:pPr>
                <a:defRPr/>
              </a:pPr>
              <a:t>30/09/2024</a:t>
            </a:fld>
            <a:endParaRPr lang="fr-CA" altLang="ro-RO"/>
          </a:p>
        </p:txBody>
      </p:sp>
      <p:sp>
        <p:nvSpPr>
          <p:cNvPr id="3" name="Espace réservé du pied de page 4">
            <a:extLst>
              <a:ext uri="{FF2B5EF4-FFF2-40B4-BE49-F238E27FC236}">
                <a16:creationId xmlns:a16="http://schemas.microsoft.com/office/drawing/2014/main" id="{844B7825-8EF5-6F4A-A468-B3C1C01C543F}"/>
              </a:ext>
            </a:extLst>
          </p:cNvPr>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a:extLst>
              <a:ext uri="{FF2B5EF4-FFF2-40B4-BE49-F238E27FC236}">
                <a16:creationId xmlns:a16="http://schemas.microsoft.com/office/drawing/2014/main" id="{2E6B2FD9-55CB-9748-B5AD-0B4EE59D601C}"/>
              </a:ext>
            </a:extLst>
          </p:cNvPr>
          <p:cNvSpPr>
            <a:spLocks noGrp="1"/>
          </p:cNvSpPr>
          <p:nvPr>
            <p:ph type="sldNum" sz="quarter" idx="12"/>
          </p:nvPr>
        </p:nvSpPr>
        <p:spPr/>
        <p:txBody>
          <a:bodyPr/>
          <a:lstStyle>
            <a:lvl1pPr>
              <a:defRPr/>
            </a:lvl1pPr>
          </a:lstStyle>
          <a:p>
            <a:pPr>
              <a:defRPr/>
            </a:pPr>
            <a:fld id="{09F4E944-16C7-304D-A6F0-E2EEDCF77024}" type="slidenum">
              <a:rPr lang="fr-CA" altLang="ro-RO"/>
              <a:pPr>
                <a:defRPr/>
              </a:pPr>
              <a:t>‹#›</a:t>
            </a:fld>
            <a:endParaRPr lang="fr-CA" altLang="ro-RO"/>
          </a:p>
        </p:txBody>
      </p:sp>
    </p:spTree>
    <p:extLst>
      <p:ext uri="{BB962C8B-B14F-4D97-AF65-F5344CB8AC3E}">
        <p14:creationId xmlns:p14="http://schemas.microsoft.com/office/powerpoint/2010/main" val="109732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8D4D508A-1020-1842-94B6-CB243B8E97FB}"/>
              </a:ext>
            </a:extLst>
          </p:cNvPr>
          <p:cNvSpPr>
            <a:spLocks noGrp="1"/>
          </p:cNvSpPr>
          <p:nvPr>
            <p:ph type="dt" sz="half" idx="10"/>
          </p:nvPr>
        </p:nvSpPr>
        <p:spPr/>
        <p:txBody>
          <a:bodyPr/>
          <a:lstStyle>
            <a:lvl1pPr>
              <a:defRPr/>
            </a:lvl1pPr>
          </a:lstStyle>
          <a:p>
            <a:pPr>
              <a:defRPr/>
            </a:pPr>
            <a:fld id="{5931A3E7-225D-EC4D-BB96-DB588073D654}" type="datetimeFigureOut">
              <a:rPr lang="fr-FR" altLang="ro-RO"/>
              <a:pPr>
                <a:defRPr/>
              </a:pPr>
              <a:t>30/09/2024</a:t>
            </a:fld>
            <a:endParaRPr lang="fr-CA" altLang="ro-RO"/>
          </a:p>
        </p:txBody>
      </p:sp>
      <p:sp>
        <p:nvSpPr>
          <p:cNvPr id="6" name="Espace réservé du pied de page 4">
            <a:extLst>
              <a:ext uri="{FF2B5EF4-FFF2-40B4-BE49-F238E27FC236}">
                <a16:creationId xmlns:a16="http://schemas.microsoft.com/office/drawing/2014/main" id="{9002E13F-0192-B344-AB94-E570C448730D}"/>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a16="http://schemas.microsoft.com/office/drawing/2014/main" id="{649D4BB3-7603-FC4C-A0CF-B93567940CE8}"/>
              </a:ext>
            </a:extLst>
          </p:cNvPr>
          <p:cNvSpPr>
            <a:spLocks noGrp="1"/>
          </p:cNvSpPr>
          <p:nvPr>
            <p:ph type="sldNum" sz="quarter" idx="12"/>
          </p:nvPr>
        </p:nvSpPr>
        <p:spPr/>
        <p:txBody>
          <a:bodyPr/>
          <a:lstStyle>
            <a:lvl1pPr>
              <a:defRPr/>
            </a:lvl1pPr>
          </a:lstStyle>
          <a:p>
            <a:pPr>
              <a:defRPr/>
            </a:pPr>
            <a:fld id="{75346A48-593D-B24A-9469-995593DF26DC}" type="slidenum">
              <a:rPr lang="fr-CA" altLang="ro-RO"/>
              <a:pPr>
                <a:defRPr/>
              </a:pPr>
              <a:t>‹#›</a:t>
            </a:fld>
            <a:endParaRPr lang="fr-CA" altLang="ro-RO"/>
          </a:p>
        </p:txBody>
      </p:sp>
    </p:spTree>
    <p:extLst>
      <p:ext uri="{BB962C8B-B14F-4D97-AF65-F5344CB8AC3E}">
        <p14:creationId xmlns:p14="http://schemas.microsoft.com/office/powerpoint/2010/main" val="169525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B8DCEE59-CA6E-FE41-AD2B-A661026DBC35}"/>
              </a:ext>
            </a:extLst>
          </p:cNvPr>
          <p:cNvSpPr>
            <a:spLocks noGrp="1"/>
          </p:cNvSpPr>
          <p:nvPr>
            <p:ph type="dt" sz="half" idx="10"/>
          </p:nvPr>
        </p:nvSpPr>
        <p:spPr/>
        <p:txBody>
          <a:bodyPr/>
          <a:lstStyle>
            <a:lvl1pPr>
              <a:defRPr/>
            </a:lvl1pPr>
          </a:lstStyle>
          <a:p>
            <a:pPr>
              <a:defRPr/>
            </a:pPr>
            <a:fld id="{BEF6E255-5788-2E48-90F0-90BC77270112}" type="datetimeFigureOut">
              <a:rPr lang="fr-FR" altLang="ro-RO"/>
              <a:pPr>
                <a:defRPr/>
              </a:pPr>
              <a:t>30/09/2024</a:t>
            </a:fld>
            <a:endParaRPr lang="fr-CA" altLang="ro-RO"/>
          </a:p>
        </p:txBody>
      </p:sp>
      <p:sp>
        <p:nvSpPr>
          <p:cNvPr id="6" name="Espace réservé du pied de page 4">
            <a:extLst>
              <a:ext uri="{FF2B5EF4-FFF2-40B4-BE49-F238E27FC236}">
                <a16:creationId xmlns:a16="http://schemas.microsoft.com/office/drawing/2014/main" id="{046D2F00-ED07-2444-BEBE-C26A34D44715}"/>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a16="http://schemas.microsoft.com/office/drawing/2014/main" id="{16DB5B8F-C788-834A-B295-0B40D341015E}"/>
              </a:ext>
            </a:extLst>
          </p:cNvPr>
          <p:cNvSpPr>
            <a:spLocks noGrp="1"/>
          </p:cNvSpPr>
          <p:nvPr>
            <p:ph type="sldNum" sz="quarter" idx="12"/>
          </p:nvPr>
        </p:nvSpPr>
        <p:spPr/>
        <p:txBody>
          <a:bodyPr/>
          <a:lstStyle>
            <a:lvl1pPr>
              <a:defRPr/>
            </a:lvl1pPr>
          </a:lstStyle>
          <a:p>
            <a:pPr>
              <a:defRPr/>
            </a:pPr>
            <a:fld id="{DDDCCCD6-45D3-BD4E-8138-A040F1D2F7F8}" type="slidenum">
              <a:rPr lang="fr-CA" altLang="ro-RO"/>
              <a:pPr>
                <a:defRPr/>
              </a:pPr>
              <a:t>‹#›</a:t>
            </a:fld>
            <a:endParaRPr lang="fr-CA" altLang="ro-RO"/>
          </a:p>
        </p:txBody>
      </p:sp>
    </p:spTree>
    <p:extLst>
      <p:ext uri="{BB962C8B-B14F-4D97-AF65-F5344CB8AC3E}">
        <p14:creationId xmlns:p14="http://schemas.microsoft.com/office/powerpoint/2010/main" val="2685127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7297F4A4-7FF4-7847-B5E0-59ECF85228F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ro-RO"/>
              <a:t>Cliquez pour modifier le style du titre</a:t>
            </a:r>
            <a:endParaRPr lang="fr-CA" altLang="ro-RO"/>
          </a:p>
        </p:txBody>
      </p:sp>
      <p:sp>
        <p:nvSpPr>
          <p:cNvPr id="1027" name="Espace réservé du texte 2">
            <a:extLst>
              <a:ext uri="{FF2B5EF4-FFF2-40B4-BE49-F238E27FC236}">
                <a16:creationId xmlns:a16="http://schemas.microsoft.com/office/drawing/2014/main" id="{6AE2C863-876D-B444-A231-7161A5B03B9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ro-RO"/>
              <a:t>Cliquez pour modifier les styles du texte du masque</a:t>
            </a:r>
          </a:p>
          <a:p>
            <a:pPr lvl="1"/>
            <a:r>
              <a:rPr lang="fr-FR" altLang="ro-RO"/>
              <a:t>Deuxième niveau</a:t>
            </a:r>
          </a:p>
          <a:p>
            <a:pPr lvl="2"/>
            <a:r>
              <a:rPr lang="fr-FR" altLang="ro-RO"/>
              <a:t>Troisième niveau</a:t>
            </a:r>
          </a:p>
          <a:p>
            <a:pPr lvl="3"/>
            <a:r>
              <a:rPr lang="fr-FR" altLang="ro-RO"/>
              <a:t>Quatrième niveau</a:t>
            </a:r>
          </a:p>
          <a:p>
            <a:pPr lvl="4"/>
            <a:r>
              <a:rPr lang="fr-FR" altLang="ro-RO"/>
              <a:t>Cinquième niveau</a:t>
            </a:r>
            <a:endParaRPr lang="fr-CA" altLang="ro-RO"/>
          </a:p>
        </p:txBody>
      </p:sp>
      <p:sp>
        <p:nvSpPr>
          <p:cNvPr id="4" name="Espace réservé de la date 3">
            <a:extLst>
              <a:ext uri="{FF2B5EF4-FFF2-40B4-BE49-F238E27FC236}">
                <a16:creationId xmlns:a16="http://schemas.microsoft.com/office/drawing/2014/main" id="{F5DC741C-353C-404A-9224-B4F98056ABD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F8FF05EB-AF3D-7B4F-9818-EE57D7B98BB4}" type="datetimeFigureOut">
              <a:rPr lang="fr-FR" altLang="ro-RO"/>
              <a:pPr>
                <a:defRPr/>
              </a:pPr>
              <a:t>30/09/2024</a:t>
            </a:fld>
            <a:endParaRPr lang="fr-CA" altLang="ro-RO"/>
          </a:p>
        </p:txBody>
      </p:sp>
      <p:sp>
        <p:nvSpPr>
          <p:cNvPr id="5" name="Espace réservé du pied de page 4">
            <a:extLst>
              <a:ext uri="{FF2B5EF4-FFF2-40B4-BE49-F238E27FC236}">
                <a16:creationId xmlns:a16="http://schemas.microsoft.com/office/drawing/2014/main" id="{C52D8B33-2F9B-614C-A53F-1ED5F0C3507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CA"/>
          </a:p>
        </p:txBody>
      </p:sp>
      <p:sp>
        <p:nvSpPr>
          <p:cNvPr id="6" name="Espace réservé du numéro de diapositive 5">
            <a:extLst>
              <a:ext uri="{FF2B5EF4-FFF2-40B4-BE49-F238E27FC236}">
                <a16:creationId xmlns:a16="http://schemas.microsoft.com/office/drawing/2014/main" id="{1C1405E3-04C4-F543-9E1E-EB2DCD720FF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3B4CA96B-3272-4A4E-9D40-95FFD8F992C7}" type="slidenum">
              <a:rPr lang="fr-CA" altLang="ro-RO"/>
              <a:pPr>
                <a:defRPr/>
              </a:pPr>
              <a:t>‹#›</a:t>
            </a:fld>
            <a:endParaRPr lang="fr-CA" altLang="ro-R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se.zoom.us/j/88971309010?pwd=FR9sYwNb3TWL7qUhRFPO8ShDeY46fG.1" TargetMode="External"/><Relationship Id="rId2" Type="http://schemas.openxmlformats.org/officeDocument/2006/relationships/hyperlink" Target="https://ase.zoom.us/j/87800212577?pwd=Gyz1C6uwfskeDg5tMq9h9DYpavXbHq.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octorat.ase.ro/wp-content/TezeDoctorat/_GhidElaborareTeza/GHID%20elaborare%20TEZA%20de%20DOCTORAT-ian%202024-1.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nformation.r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octorat.ase.ro/Media/Default/Conferinte/2022/Norme%20interne%20CSUD-MOBILITATI%20doctoranzi-2022.docx" TargetMode="External"/><Relationship Id="rId2" Type="http://schemas.openxmlformats.org/officeDocument/2006/relationships/hyperlink" Target="https://doctorat.ase.ro/wp-content/uploads/PublicatiiMobilitati/NormeCSUD/Norme%20interne%20CSUD%20participare%20conferinte_articole-NOU%20(A).docx" TargetMode="External"/><Relationship Id="rId1" Type="http://schemas.openxmlformats.org/officeDocument/2006/relationships/slideLayout" Target="../slideLayouts/slideLayout2.xml"/><Relationship Id="rId4" Type="http://schemas.openxmlformats.org/officeDocument/2006/relationships/hyperlink" Target="https://doctorat.ase.ro/wp-content/uploads/PublicatiiMobilitati/NormeCSUD/Norme%20interne%20CSUD-MOBILITATI%20doctoranzi-2022.doc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doctorat.ase.ro/Media/Default/Conferinte/2022/Norme%20interne%20CSUD%20participare%20conferinte+articole-2022.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nternational.ase.ro/21/index.php/erasmus-for-placements/" TargetMode="External"/><Relationship Id="rId2" Type="http://schemas.openxmlformats.org/officeDocument/2006/relationships/hyperlink" Target="https://international.ase.ro/21/" TargetMode="External"/><Relationship Id="rId1" Type="http://schemas.openxmlformats.org/officeDocument/2006/relationships/slideLayout" Target="../slideLayouts/slideLayout2.xml"/><Relationship Id="rId4" Type="http://schemas.openxmlformats.org/officeDocument/2006/relationships/hyperlink" Target="https://doctorat.ase.ro/wp-content/uploads/PublicatiiMobilitati/NormeCSUD/Norme%20interne%20CSUD-MOBILITATI%20doctoranzi-2022.docx"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ctorat.ase.ro/en/home/" TargetMode="External"/><Relationship Id="rId2" Type="http://schemas.openxmlformats.org/officeDocument/2006/relationships/hyperlink" Target="http://doctorat.ase.ro/english-2"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doctorat.ase.ro/Media/Default/Documente/Admitere%202021/Methodology%20of%20evaluation%20and%20defense%20of%20the%20PhD%20thesis-SHORT%20VERSION.pdf" TargetMode="External"/><Relationship Id="rId2" Type="http://schemas.openxmlformats.org/officeDocument/2006/relationships/hyperlink" Target="https://doctorat.ase.ro/wp-content/uploads/English/PhD%20Thesis/Ghid_teza_doctorat_Engleza_Actualizat.doc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e-nformation.r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torat.ase.ro/wp-content/uploads/Legislatie/sintact-regulament-cadru-din-2024-privind-studiile%20(1).pdf" TargetMode="External"/><Relationship Id="rId2" Type="http://schemas.openxmlformats.org/officeDocument/2006/relationships/hyperlink" Target="https://legislatie.just.ro/Public/DetaliiDocumentAfis/27189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doctorat.ase.ro/Media/Default/Conferinte/2022/INTERNAL%20RULES%20CSUD-INTERNATIONAL%20CONFERENCES%20AND.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enat.ase.ro/wp-content/uploads/2024/20240327/Hot.Senat%20nr.%2067%20din%2027.03.2024_Grafic%20doctorat%202024-2025.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torat.ase.ro/wp-content/uploads/Activitati/FormulareDiverse/ContracteStudii/2024-2025/Contract%20de%20scolarizare%20doctorat%202024-2025-Aprobat%20CA%20sept%202024.docx" TargetMode="External"/><Relationship Id="rId2" Type="http://schemas.openxmlformats.org/officeDocument/2006/relationships/hyperlink" Target="http://doctorat.ase.ro/Media/Default/Documente/Admitere%202022/Contracte/Contract%20studii%20de%20doctorat-%202022-2023.docx" TargetMode="External"/><Relationship Id="rId1" Type="http://schemas.openxmlformats.org/officeDocument/2006/relationships/slideLayout" Target="../slideLayouts/slideLayout2.xml"/><Relationship Id="rId4" Type="http://schemas.openxmlformats.org/officeDocument/2006/relationships/hyperlink" Target="https://doctorat.ase.ro/wp-content/uploads/Activitati/FormulareDiverse/ContracteStudii/2024-2025/Contract%20de%20studii%20doctorat%20COTUTELA%202023-2024-Aprobat%20CA%20sept%202024.doc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octorat.ase.ro/activitati/formulare/" TargetMode="External"/><Relationship Id="rId2" Type="http://schemas.openxmlformats.org/officeDocument/2006/relationships/hyperlink" Target="http://doctorat.ase.ro/Media/Default/Documente/Doc2021/PID_2021_2022_RO.do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6F040A08-B9AE-FC40-B71F-28AF2F4EAB1F}"/>
              </a:ext>
            </a:extLst>
          </p:cNvPr>
          <p:cNvSpPr>
            <a:spLocks noGrp="1"/>
          </p:cNvSpPr>
          <p:nvPr>
            <p:ph type="ctrTitle"/>
          </p:nvPr>
        </p:nvSpPr>
        <p:spPr>
          <a:xfrm>
            <a:off x="533400" y="304800"/>
            <a:ext cx="8229600" cy="990600"/>
          </a:xfrm>
        </p:spPr>
        <p:txBody>
          <a:bodyPr/>
          <a:lstStyle/>
          <a:p>
            <a:r>
              <a:rPr lang="fr-CA" altLang="ro-RO" sz="2400" b="1" dirty="0" err="1">
                <a:solidFill>
                  <a:srgbClr val="9C4839"/>
                </a:solidFill>
                <a:ea typeface="ＭＳ Ｐゴシック" panose="020B0600070205080204" pitchFamily="34" charset="-128"/>
              </a:rPr>
              <a:t>Deschidere</a:t>
            </a:r>
            <a:r>
              <a:rPr lang="fr-CA" altLang="ro-RO" sz="2400" b="1" dirty="0">
                <a:solidFill>
                  <a:srgbClr val="9C4839"/>
                </a:solidFill>
                <a:ea typeface="ＭＳ Ｐゴシック" panose="020B0600070205080204" pitchFamily="34" charset="-128"/>
              </a:rPr>
              <a:t> an </a:t>
            </a:r>
            <a:r>
              <a:rPr lang="fr-CA" altLang="ro-RO" sz="2400" b="1" dirty="0" err="1">
                <a:solidFill>
                  <a:srgbClr val="9C4839"/>
                </a:solidFill>
                <a:ea typeface="ＭＳ Ｐゴシック" panose="020B0600070205080204" pitchFamily="34" charset="-128"/>
              </a:rPr>
              <a:t>universitar</a:t>
            </a:r>
            <a:r>
              <a:rPr lang="fr-CA" altLang="ro-RO" sz="2400" b="1" dirty="0">
                <a:solidFill>
                  <a:srgbClr val="9C4839"/>
                </a:solidFill>
                <a:ea typeface="ＭＳ Ｐゴシック" panose="020B0600070205080204" pitchFamily="34" charset="-128"/>
              </a:rPr>
              <a:t> 202</a:t>
            </a:r>
            <a:r>
              <a:rPr lang="ro-RO" altLang="ro-RO" sz="2400" b="1" dirty="0">
                <a:solidFill>
                  <a:srgbClr val="9C4839"/>
                </a:solidFill>
                <a:ea typeface="ＭＳ Ｐゴシック" panose="020B0600070205080204" pitchFamily="34" charset="-128"/>
              </a:rPr>
              <a:t>4</a:t>
            </a:r>
            <a:r>
              <a:rPr lang="fr-CA" altLang="ro-RO" sz="2400" b="1" dirty="0">
                <a:solidFill>
                  <a:srgbClr val="9C4839"/>
                </a:solidFill>
                <a:ea typeface="ＭＳ Ｐゴシック" panose="020B0600070205080204" pitchFamily="34" charset="-128"/>
              </a:rPr>
              <a:t>-2025</a:t>
            </a:r>
          </a:p>
        </p:txBody>
      </p:sp>
      <p:sp>
        <p:nvSpPr>
          <p:cNvPr id="14339" name="Sous-titre 2">
            <a:extLst>
              <a:ext uri="{FF2B5EF4-FFF2-40B4-BE49-F238E27FC236}">
                <a16:creationId xmlns:a16="http://schemas.microsoft.com/office/drawing/2014/main" id="{B812136E-CF00-4F4C-8278-F14EF6AB2CF5}"/>
              </a:ext>
            </a:extLst>
          </p:cNvPr>
          <p:cNvSpPr>
            <a:spLocks noGrp="1"/>
          </p:cNvSpPr>
          <p:nvPr>
            <p:ph type="subTitle" idx="1"/>
          </p:nvPr>
        </p:nvSpPr>
        <p:spPr>
          <a:xfrm>
            <a:off x="1295400" y="1600200"/>
            <a:ext cx="6477000" cy="3429000"/>
          </a:xfrm>
        </p:spPr>
        <p:txBody>
          <a:bodyPr/>
          <a:lstStyle/>
          <a:p>
            <a:pPr eaLnBrk="1" hangingPunct="1"/>
            <a:r>
              <a:rPr lang="ro-RO" b="1" dirty="0">
                <a:solidFill>
                  <a:srgbClr val="002060"/>
                </a:solidFill>
              </a:rPr>
              <a:t>Academia de Studii Economice din </a:t>
            </a:r>
            <a:r>
              <a:rPr lang="ro-RO" b="1" dirty="0" err="1">
                <a:solidFill>
                  <a:srgbClr val="002060"/>
                </a:solidFill>
              </a:rPr>
              <a:t>Bucureşti</a:t>
            </a:r>
            <a:endParaRPr lang="ro-RO" b="1" dirty="0">
              <a:solidFill>
                <a:srgbClr val="002060"/>
              </a:solidFill>
              <a:latin typeface="Cambria" panose="02040503050406030204" pitchFamily="18" charset="0"/>
            </a:endParaRPr>
          </a:p>
          <a:p>
            <a:pPr eaLnBrk="1" hangingPunct="1"/>
            <a:endParaRPr lang="fr-CA" altLang="ro-RO" sz="3000" b="1" dirty="0">
              <a:solidFill>
                <a:srgbClr val="002060"/>
              </a:solidFill>
              <a:ea typeface="ＭＳ Ｐゴシック" panose="020B0600070205080204" pitchFamily="34" charset="-128"/>
            </a:endParaRPr>
          </a:p>
          <a:p>
            <a:pPr eaLnBrk="1" hangingPunct="1"/>
            <a:r>
              <a:rPr lang="ro-RO" sz="2800" b="1" dirty="0">
                <a:solidFill>
                  <a:srgbClr val="002060"/>
                </a:solidFill>
              </a:rPr>
              <a:t>Consiliul pentru Studii Universitare de Doctorat</a:t>
            </a:r>
            <a:endParaRPr lang="ro-RO" sz="2800" b="1" dirty="0">
              <a:solidFill>
                <a:srgbClr val="002060"/>
              </a:solidFill>
              <a:latin typeface="Cambria" panose="02040503050406030204" pitchFamily="18" charset="0"/>
            </a:endParaRPr>
          </a:p>
          <a:p>
            <a:pPr eaLnBrk="1" hangingPunct="1"/>
            <a:r>
              <a:rPr lang="en-US" altLang="ro-RO" sz="2800" b="1" dirty="0" err="1">
                <a:solidFill>
                  <a:srgbClr val="C00000"/>
                </a:solidFill>
                <a:ea typeface="ＭＳ Ｐゴシック" panose="020B0600070205080204" pitchFamily="34" charset="-128"/>
              </a:rPr>
              <a:t>Programe</a:t>
            </a:r>
            <a:r>
              <a:rPr lang="en-US" altLang="ro-RO" sz="2800" b="1" dirty="0">
                <a:solidFill>
                  <a:srgbClr val="C00000"/>
                </a:solidFill>
                <a:ea typeface="ＭＳ Ｐゴシック" panose="020B0600070205080204" pitchFamily="34" charset="-128"/>
              </a:rPr>
              <a:t> </a:t>
            </a:r>
            <a:r>
              <a:rPr lang="en-US" altLang="ro-RO" sz="2800" b="1" dirty="0" err="1">
                <a:solidFill>
                  <a:srgbClr val="C00000"/>
                </a:solidFill>
                <a:ea typeface="ＭＳ Ｐゴシック" panose="020B0600070205080204" pitchFamily="34" charset="-128"/>
              </a:rPr>
              <a:t>doctorale</a:t>
            </a:r>
            <a:r>
              <a:rPr lang="en-US" altLang="ro-RO" sz="2800" b="1" dirty="0">
                <a:solidFill>
                  <a:srgbClr val="C00000"/>
                </a:solidFill>
                <a:ea typeface="ＭＳ Ｐゴシック" panose="020B0600070205080204" pitchFamily="34" charset="-128"/>
              </a:rPr>
              <a:t> </a:t>
            </a:r>
            <a:r>
              <a:rPr lang="en-US" altLang="ro-RO" sz="2800" b="1" dirty="0" err="1">
                <a:solidFill>
                  <a:srgbClr val="C00000"/>
                </a:solidFill>
                <a:ea typeface="ＭＳ Ｐゴシック" panose="020B0600070205080204" pitchFamily="34" charset="-128"/>
              </a:rPr>
              <a:t>în</a:t>
            </a:r>
            <a:r>
              <a:rPr lang="en-US" altLang="ro-RO" sz="2800" b="1" dirty="0">
                <a:solidFill>
                  <a:srgbClr val="C00000"/>
                </a:solidFill>
                <a:ea typeface="ＭＳ Ｐゴシック" panose="020B0600070205080204" pitchFamily="34" charset="-128"/>
              </a:rPr>
              <a:t> </a:t>
            </a:r>
            <a:r>
              <a:rPr lang="en-US" altLang="ro-RO" sz="2800" b="1" dirty="0" err="1">
                <a:solidFill>
                  <a:srgbClr val="C00000"/>
                </a:solidFill>
                <a:ea typeface="ＭＳ Ｐゴシック" panose="020B0600070205080204" pitchFamily="34" charset="-128"/>
              </a:rPr>
              <a:t>economie</a:t>
            </a:r>
            <a:r>
              <a:rPr lang="en-US" altLang="ro-RO" sz="2800" b="1" dirty="0">
                <a:solidFill>
                  <a:srgbClr val="C00000"/>
                </a:solidFill>
                <a:ea typeface="ＭＳ Ｐゴシック" panose="020B0600070205080204" pitchFamily="34" charset="-128"/>
              </a:rPr>
              <a:t> </a:t>
            </a:r>
            <a:r>
              <a:rPr lang="en-US" altLang="ro-RO" sz="2800" b="1" dirty="0" err="1">
                <a:solidFill>
                  <a:srgbClr val="C00000"/>
                </a:solidFill>
                <a:ea typeface="ＭＳ Ｐゴシック" panose="020B0600070205080204" pitchFamily="34" charset="-128"/>
              </a:rPr>
              <a:t>si</a:t>
            </a:r>
            <a:r>
              <a:rPr lang="en-US" altLang="ro-RO" sz="2800" b="1" dirty="0">
                <a:solidFill>
                  <a:srgbClr val="C00000"/>
                </a:solidFill>
                <a:ea typeface="ＭＳ Ｐゴシック" panose="020B0600070205080204" pitchFamily="34" charset="-128"/>
              </a:rPr>
              <a:t> </a:t>
            </a:r>
            <a:r>
              <a:rPr lang="en-US" altLang="ro-RO" sz="2800" b="1" dirty="0" err="1">
                <a:solidFill>
                  <a:srgbClr val="C00000"/>
                </a:solidFill>
                <a:ea typeface="ＭＳ Ｐゴシック" panose="020B0600070205080204" pitchFamily="34" charset="-128"/>
              </a:rPr>
              <a:t>drept</a:t>
            </a:r>
            <a:endParaRPr lang="en-US" altLang="ro-RO" sz="2800" b="1" dirty="0">
              <a:solidFill>
                <a:srgbClr val="C00000"/>
              </a:solidFill>
              <a:ea typeface="ＭＳ Ｐゴシック" panose="020B0600070205080204" pitchFamily="34" charset="-128"/>
            </a:endParaRPr>
          </a:p>
          <a:p>
            <a:pPr eaLnBrk="1" hangingPunct="1"/>
            <a:endParaRPr lang="en-US" altLang="ro-RO" sz="2800" b="1" dirty="0">
              <a:solidFill>
                <a:srgbClr val="898989"/>
              </a:solidFill>
              <a:ea typeface="ＭＳ Ｐゴシック" panose="020B0600070205080204" pitchFamily="34" charset="-128"/>
            </a:endParaRPr>
          </a:p>
          <a:p>
            <a:pPr eaLnBrk="1" hangingPunct="1"/>
            <a:endParaRPr lang="fr-CA" altLang="ro-RO" sz="3000" dirty="0">
              <a:solidFill>
                <a:srgbClr val="9C4839"/>
              </a:solidFill>
              <a:ea typeface="ＭＳ Ｐゴシック" panose="020B0600070205080204" pitchFamily="34" charset="-128"/>
            </a:endParaRPr>
          </a:p>
          <a:p>
            <a:pPr eaLnBrk="1" hangingPunct="1"/>
            <a:endParaRPr lang="fr-CA" altLang="ro-RO" sz="3000" dirty="0">
              <a:solidFill>
                <a:srgbClr val="9C4839"/>
              </a:solidFill>
              <a:ea typeface="ＭＳ Ｐゴシック" panose="020B0600070205080204" pitchFamily="34" charset="-128"/>
            </a:endParaRPr>
          </a:p>
          <a:p>
            <a:pPr eaLnBrk="1" hangingPunct="1"/>
            <a:endParaRPr lang="fr-CA" altLang="ro-RO" sz="3000" dirty="0">
              <a:solidFill>
                <a:srgbClr val="9C4839"/>
              </a:solidFill>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09999-3F2E-3EBC-EE41-3E39CA8AF1AB}"/>
              </a:ext>
            </a:extLst>
          </p:cNvPr>
          <p:cNvSpPr>
            <a:spLocks noGrp="1"/>
          </p:cNvSpPr>
          <p:nvPr>
            <p:ph type="title"/>
          </p:nvPr>
        </p:nvSpPr>
        <p:spPr>
          <a:xfrm>
            <a:off x="457200" y="274638"/>
            <a:ext cx="8229600" cy="868362"/>
          </a:xfrm>
        </p:spPr>
        <p:txBody>
          <a:bodyPr/>
          <a:lstStyle/>
          <a:p>
            <a:r>
              <a:rPr lang="en-RO" dirty="0"/>
              <a:t>Sesiuni de informare</a:t>
            </a:r>
          </a:p>
        </p:txBody>
      </p:sp>
      <p:sp>
        <p:nvSpPr>
          <p:cNvPr id="3" name="Content Placeholder 2">
            <a:extLst>
              <a:ext uri="{FF2B5EF4-FFF2-40B4-BE49-F238E27FC236}">
                <a16:creationId xmlns:a16="http://schemas.microsoft.com/office/drawing/2014/main" id="{199E4811-9C0B-92F5-3A8A-D6228A4CD3B6}"/>
              </a:ext>
            </a:extLst>
          </p:cNvPr>
          <p:cNvSpPr>
            <a:spLocks noGrp="1"/>
          </p:cNvSpPr>
          <p:nvPr>
            <p:ph idx="1"/>
          </p:nvPr>
        </p:nvSpPr>
        <p:spPr>
          <a:xfrm>
            <a:off x="457200" y="1202076"/>
            <a:ext cx="8229600" cy="4924087"/>
          </a:xfrm>
        </p:spPr>
        <p:txBody>
          <a:bodyPr/>
          <a:lstStyle/>
          <a:p>
            <a:r>
              <a:rPr lang="en-GB" dirty="0"/>
              <a:t>B</a:t>
            </a:r>
            <a:r>
              <a:rPr lang="en-RO" dirty="0"/>
              <a:t>ibliotecă</a:t>
            </a:r>
          </a:p>
          <a:p>
            <a:r>
              <a:rPr lang="en-GB" dirty="0"/>
              <a:t>C</a:t>
            </a:r>
            <a:r>
              <a:rPr lang="en-RO" dirty="0"/>
              <a:t>ercetare- indicatori antiplagiat</a:t>
            </a:r>
          </a:p>
          <a:p>
            <a:r>
              <a:rPr lang="en-GB" dirty="0"/>
              <a:t>S</a:t>
            </a:r>
            <a:r>
              <a:rPr lang="en-RO" dirty="0"/>
              <a:t>criere articole</a:t>
            </a:r>
          </a:p>
          <a:p>
            <a:r>
              <a:rPr lang="en-RO" dirty="0"/>
              <a:t>Erasmus</a:t>
            </a:r>
          </a:p>
          <a:p>
            <a:pPr marL="0" indent="0">
              <a:buNone/>
            </a:pPr>
            <a:endParaRPr lang="en-RO" dirty="0"/>
          </a:p>
          <a:p>
            <a:r>
              <a:rPr lang="en-GB" dirty="0"/>
              <a:t>A</a:t>
            </a:r>
            <a:r>
              <a:rPr lang="en-RO" dirty="0"/>
              <a:t>nunturile vor fi postate în pagina ACTIVITĂȚI – Sesiuni de informare</a:t>
            </a:r>
          </a:p>
          <a:p>
            <a:endParaRPr lang="en-RO" dirty="0"/>
          </a:p>
        </p:txBody>
      </p:sp>
    </p:spTree>
    <p:extLst>
      <p:ext uri="{BB962C8B-B14F-4D97-AF65-F5344CB8AC3E}">
        <p14:creationId xmlns:p14="http://schemas.microsoft.com/office/powerpoint/2010/main" val="4104375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2A8B5-CB1F-7437-1E18-0359730C3B88}"/>
              </a:ext>
            </a:extLst>
          </p:cNvPr>
          <p:cNvSpPr>
            <a:spLocks noGrp="1"/>
          </p:cNvSpPr>
          <p:nvPr>
            <p:ph type="title"/>
          </p:nvPr>
        </p:nvSpPr>
        <p:spPr/>
        <p:txBody>
          <a:bodyPr/>
          <a:lstStyle/>
          <a:p>
            <a:r>
              <a:rPr lang="en-RO" dirty="0">
                <a:solidFill>
                  <a:srgbClr val="FF0000"/>
                </a:solidFill>
              </a:rPr>
              <a:t>Sesiuni de informare programate</a:t>
            </a:r>
          </a:p>
        </p:txBody>
      </p:sp>
      <p:sp>
        <p:nvSpPr>
          <p:cNvPr id="3" name="Content Placeholder 2">
            <a:extLst>
              <a:ext uri="{FF2B5EF4-FFF2-40B4-BE49-F238E27FC236}">
                <a16:creationId xmlns:a16="http://schemas.microsoft.com/office/drawing/2014/main" id="{7ED70781-ADC0-EDFA-D61C-3E9EFE5BA759}"/>
              </a:ext>
            </a:extLst>
          </p:cNvPr>
          <p:cNvSpPr>
            <a:spLocks noGrp="1"/>
          </p:cNvSpPr>
          <p:nvPr>
            <p:ph idx="1"/>
          </p:nvPr>
        </p:nvSpPr>
        <p:spPr>
          <a:xfrm>
            <a:off x="457200" y="1417638"/>
            <a:ext cx="8229600" cy="4708525"/>
          </a:xfrm>
        </p:spPr>
        <p:txBody>
          <a:bodyPr/>
          <a:lstStyle/>
          <a:p>
            <a:pPr algn="l" fontAlgn="base"/>
            <a:r>
              <a:rPr lang="en-GB" sz="3200" b="1" i="0" dirty="0">
                <a:effectLst/>
                <a:latin typeface="-apple-system"/>
              </a:rPr>
              <a:t>Marti, 1 </a:t>
            </a:r>
            <a:r>
              <a:rPr lang="en-GB" sz="3200" b="1" i="0" dirty="0" err="1">
                <a:effectLst/>
                <a:latin typeface="-apple-system"/>
              </a:rPr>
              <a:t>octombrie</a:t>
            </a:r>
            <a:r>
              <a:rPr lang="en-GB" sz="3200" b="1" i="0" dirty="0">
                <a:effectLst/>
                <a:latin typeface="-apple-system"/>
              </a:rPr>
              <a:t> 2024, </a:t>
            </a:r>
            <a:r>
              <a:rPr lang="en-GB" sz="3200" b="1" i="0" dirty="0" err="1">
                <a:effectLst/>
                <a:latin typeface="-apple-system"/>
              </a:rPr>
              <a:t>ora</a:t>
            </a:r>
            <a:r>
              <a:rPr lang="en-GB" sz="3200" b="1" i="0" dirty="0">
                <a:effectLst/>
                <a:latin typeface="-apple-system"/>
              </a:rPr>
              <a:t> 18:00, </a:t>
            </a:r>
            <a:r>
              <a:rPr lang="en-GB" sz="3200" b="1" i="0" dirty="0" err="1">
                <a:effectLst/>
                <a:latin typeface="-apple-system"/>
              </a:rPr>
              <a:t>Sesiune</a:t>
            </a:r>
            <a:r>
              <a:rPr lang="en-GB" sz="3200" b="1" i="0" dirty="0">
                <a:effectLst/>
                <a:latin typeface="-apple-system"/>
              </a:rPr>
              <a:t> online de </a:t>
            </a:r>
            <a:r>
              <a:rPr lang="en-GB" sz="3200" b="1" i="0" dirty="0" err="1">
                <a:effectLst/>
                <a:latin typeface="-apple-system"/>
              </a:rPr>
              <a:t>informare</a:t>
            </a:r>
            <a:r>
              <a:rPr lang="en-GB" sz="3200" b="1" i="0" dirty="0">
                <a:effectLst/>
                <a:latin typeface="-apple-system"/>
              </a:rPr>
              <a:t> </a:t>
            </a:r>
            <a:r>
              <a:rPr lang="en-GB" sz="3200" b="1" i="0" dirty="0" err="1">
                <a:effectLst/>
                <a:latin typeface="-apple-system"/>
              </a:rPr>
              <a:t>biblioteca</a:t>
            </a:r>
            <a:r>
              <a:rPr lang="en-GB" sz="3200" b="1" i="0" dirty="0">
                <a:effectLst/>
                <a:latin typeface="-apple-system"/>
              </a:rPr>
              <a:t> ASE – </a:t>
            </a:r>
            <a:r>
              <a:rPr lang="en-GB" sz="3200" b="1" i="0" dirty="0" err="1">
                <a:effectLst/>
                <a:latin typeface="-apple-system"/>
              </a:rPr>
              <a:t>servicii</a:t>
            </a:r>
            <a:r>
              <a:rPr lang="en-GB" sz="3200" b="1" i="0" dirty="0">
                <a:effectLst/>
                <a:latin typeface="-apple-system"/>
              </a:rPr>
              <a:t>, </a:t>
            </a:r>
            <a:r>
              <a:rPr lang="en-GB" sz="3200" b="1" i="0" dirty="0" err="1">
                <a:effectLst/>
                <a:latin typeface="-apple-system"/>
              </a:rPr>
              <a:t>facilitati</a:t>
            </a:r>
            <a:r>
              <a:rPr lang="en-GB" sz="3200" b="1" i="0" dirty="0">
                <a:effectLst/>
                <a:latin typeface="-apple-system"/>
              </a:rPr>
              <a:t>, </a:t>
            </a:r>
            <a:r>
              <a:rPr lang="en-GB" sz="3200" b="1" i="0" dirty="0" err="1">
                <a:effectLst/>
                <a:latin typeface="-apple-system"/>
              </a:rPr>
              <a:t>resurse</a:t>
            </a:r>
            <a:r>
              <a:rPr lang="en-GB" sz="3200" b="1" i="0" dirty="0">
                <a:effectLst/>
                <a:latin typeface="-apple-system"/>
              </a:rPr>
              <a:t> </a:t>
            </a:r>
            <a:r>
              <a:rPr lang="en-GB" sz="3200" b="1" i="0" dirty="0" err="1">
                <a:effectLst/>
                <a:latin typeface="-apple-system"/>
              </a:rPr>
              <a:t>si</a:t>
            </a:r>
            <a:r>
              <a:rPr lang="en-GB" sz="3200" b="1" i="0" dirty="0">
                <a:effectLst/>
                <a:latin typeface="-apple-system"/>
              </a:rPr>
              <a:t> </a:t>
            </a:r>
            <a:r>
              <a:rPr lang="en-GB" sz="3200" b="1" i="0" dirty="0" err="1">
                <a:effectLst/>
                <a:latin typeface="-apple-system"/>
              </a:rPr>
              <a:t>conditii</a:t>
            </a:r>
            <a:r>
              <a:rPr lang="en-GB" sz="3200" b="1" i="0" dirty="0">
                <a:effectLst/>
                <a:latin typeface="-apple-system"/>
              </a:rPr>
              <a:t> de </a:t>
            </a:r>
            <a:r>
              <a:rPr lang="en-GB" sz="3200" b="1" i="0" dirty="0" err="1">
                <a:effectLst/>
                <a:latin typeface="-apple-system"/>
              </a:rPr>
              <a:t>acces</a:t>
            </a:r>
            <a:endParaRPr lang="en-GB" sz="3200" b="1" i="0" dirty="0">
              <a:effectLst/>
              <a:latin typeface="-apple-system"/>
            </a:endParaRPr>
          </a:p>
          <a:p>
            <a:pPr algn="l" fontAlgn="base"/>
            <a:r>
              <a:rPr lang="en-GB" sz="3200" b="0" i="0" u="none" strike="noStrike" dirty="0">
                <a:solidFill>
                  <a:srgbClr val="4B4F58"/>
                </a:solidFill>
                <a:effectLst/>
                <a:latin typeface="-apple-system"/>
                <a:hlinkClick r:id="rId2"/>
              </a:rPr>
              <a:t>https://ase.zoom.us/j/87800212577?pwd=Gyz1C6uwfskeDg5tMq9h9DYpavXbHq.1</a:t>
            </a:r>
            <a:endParaRPr lang="en-GB" sz="3200" b="0" i="0" dirty="0">
              <a:solidFill>
                <a:srgbClr val="4B4F58"/>
              </a:solidFill>
              <a:effectLst/>
              <a:latin typeface="-apple-system"/>
            </a:endParaRPr>
          </a:p>
          <a:p>
            <a:pPr algn="l" fontAlgn="base"/>
            <a:r>
              <a:rPr lang="en-GB" sz="3200" b="1" i="0" dirty="0" err="1">
                <a:effectLst/>
                <a:latin typeface="-apple-system"/>
              </a:rPr>
              <a:t>Miercuri</a:t>
            </a:r>
            <a:r>
              <a:rPr lang="en-GB" sz="3200" b="1" i="0" dirty="0">
                <a:effectLst/>
                <a:latin typeface="-apple-system"/>
              </a:rPr>
              <a:t>, 2 </a:t>
            </a:r>
            <a:r>
              <a:rPr lang="en-GB" sz="3200" b="1" i="0" dirty="0" err="1">
                <a:effectLst/>
                <a:latin typeface="-apple-system"/>
              </a:rPr>
              <a:t>octombrie</a:t>
            </a:r>
            <a:r>
              <a:rPr lang="en-GB" sz="3200" b="1" i="0" dirty="0">
                <a:effectLst/>
                <a:latin typeface="-apple-system"/>
              </a:rPr>
              <a:t> 2024, </a:t>
            </a:r>
            <a:r>
              <a:rPr lang="en-GB" sz="3200" b="1" i="0" dirty="0" err="1">
                <a:effectLst/>
                <a:latin typeface="-apple-system"/>
              </a:rPr>
              <a:t>ora</a:t>
            </a:r>
            <a:r>
              <a:rPr lang="en-GB" sz="3200" b="1" i="0" dirty="0">
                <a:effectLst/>
                <a:latin typeface="-apple-system"/>
              </a:rPr>
              <a:t> 18:00,  </a:t>
            </a:r>
            <a:r>
              <a:rPr lang="en-GB" sz="3200" b="1" i="0" dirty="0" err="1">
                <a:effectLst/>
                <a:latin typeface="-apple-system"/>
              </a:rPr>
              <a:t>Sesiune</a:t>
            </a:r>
            <a:r>
              <a:rPr lang="en-GB" sz="3200" b="1" i="0" dirty="0">
                <a:effectLst/>
                <a:latin typeface="-apple-system"/>
              </a:rPr>
              <a:t> online de </a:t>
            </a:r>
            <a:r>
              <a:rPr lang="en-GB" sz="3200" b="1" i="0" dirty="0" err="1">
                <a:effectLst/>
                <a:latin typeface="-apple-system"/>
              </a:rPr>
              <a:t>prezentare</a:t>
            </a:r>
            <a:r>
              <a:rPr lang="en-GB" sz="3200" b="1" i="0" dirty="0">
                <a:effectLst/>
                <a:latin typeface="-apple-system"/>
              </a:rPr>
              <a:t> a </a:t>
            </a:r>
            <a:r>
              <a:rPr lang="en-GB" sz="3200" b="1" i="0" dirty="0" err="1">
                <a:effectLst/>
                <a:latin typeface="-apple-system"/>
              </a:rPr>
              <a:t>procedurii</a:t>
            </a:r>
            <a:r>
              <a:rPr lang="en-GB" sz="3200" b="1" i="0" dirty="0">
                <a:effectLst/>
                <a:latin typeface="-apple-system"/>
              </a:rPr>
              <a:t> </a:t>
            </a:r>
            <a:r>
              <a:rPr lang="en-GB" sz="3200" b="1" i="0" dirty="0" err="1">
                <a:effectLst/>
                <a:latin typeface="-apple-system"/>
              </a:rPr>
              <a:t>antiplagiat</a:t>
            </a:r>
            <a:endParaRPr lang="en-GB" sz="3200" b="1" i="0" dirty="0">
              <a:effectLst/>
              <a:latin typeface="-apple-system"/>
            </a:endParaRPr>
          </a:p>
          <a:p>
            <a:pPr algn="l" fontAlgn="base"/>
            <a:r>
              <a:rPr lang="en-GB" sz="3200" b="0" i="0" u="none" strike="noStrike" dirty="0">
                <a:solidFill>
                  <a:srgbClr val="4B4F58"/>
                </a:solidFill>
                <a:effectLst/>
                <a:latin typeface="-apple-system"/>
                <a:hlinkClick r:id="rId3"/>
              </a:rPr>
              <a:t>https://ase.zoom.us/j/88971309010?pwd=FR9sYwNb3TWL7qUhRFPO8ShDeY46fG.1</a:t>
            </a:r>
            <a:endParaRPr lang="en-GB" sz="3200" b="0" i="0" dirty="0">
              <a:solidFill>
                <a:srgbClr val="4B4F58"/>
              </a:solidFill>
              <a:effectLst/>
              <a:latin typeface="-apple-system"/>
            </a:endParaRPr>
          </a:p>
          <a:p>
            <a:endParaRPr lang="en-RO" dirty="0"/>
          </a:p>
        </p:txBody>
      </p:sp>
    </p:spTree>
    <p:extLst>
      <p:ext uri="{BB962C8B-B14F-4D97-AF65-F5344CB8AC3E}">
        <p14:creationId xmlns:p14="http://schemas.microsoft.com/office/powerpoint/2010/main" val="1699594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6894-5327-6742-AC7C-5B80850D6CC2}"/>
              </a:ext>
            </a:extLst>
          </p:cNvPr>
          <p:cNvSpPr>
            <a:spLocks noGrp="1"/>
          </p:cNvSpPr>
          <p:nvPr>
            <p:ph type="title"/>
          </p:nvPr>
        </p:nvSpPr>
        <p:spPr/>
        <p:txBody>
          <a:bodyPr/>
          <a:lstStyle/>
          <a:p>
            <a:r>
              <a:rPr lang="ro-RO" dirty="0"/>
              <a:t>Condiții elaborare teză doctorat</a:t>
            </a:r>
          </a:p>
        </p:txBody>
      </p:sp>
      <p:sp>
        <p:nvSpPr>
          <p:cNvPr id="3" name="Content Placeholder 2">
            <a:extLst>
              <a:ext uri="{FF2B5EF4-FFF2-40B4-BE49-F238E27FC236}">
                <a16:creationId xmlns:a16="http://schemas.microsoft.com/office/drawing/2014/main" id="{36DBDBFE-086A-CF40-AE34-D3C68C293F4A}"/>
              </a:ext>
            </a:extLst>
          </p:cNvPr>
          <p:cNvSpPr>
            <a:spLocks noGrp="1"/>
          </p:cNvSpPr>
          <p:nvPr>
            <p:ph idx="1"/>
          </p:nvPr>
        </p:nvSpPr>
        <p:spPr/>
        <p:txBody>
          <a:bodyPr/>
          <a:lstStyle/>
          <a:p>
            <a:r>
              <a:rPr lang="ro-RO" dirty="0"/>
              <a:t>Ghid elaborare teza doctorat</a:t>
            </a:r>
          </a:p>
          <a:p>
            <a:r>
              <a:rPr lang="ro-RO" dirty="0"/>
              <a:t>Link: </a:t>
            </a:r>
            <a:r>
              <a:rPr lang="en-GB" sz="2400" b="1" i="0" u="none" strike="noStrike" dirty="0">
                <a:effectLst/>
                <a:latin typeface="-apple-system"/>
                <a:hlinkClick r:id="rId2"/>
              </a:rPr>
              <a:t>Ghid de elaborare a tezei de doctorat</a:t>
            </a:r>
            <a:endParaRPr lang="en-GB" sz="2400" b="1" i="0" dirty="0">
              <a:effectLst/>
              <a:latin typeface="-apple-system"/>
            </a:endParaRPr>
          </a:p>
          <a:p>
            <a:pPr marL="0" indent="0">
              <a:buNone/>
            </a:pPr>
            <a:r>
              <a:rPr lang="ro-RO" dirty="0"/>
              <a:t>Criterii minimale </a:t>
            </a:r>
          </a:p>
          <a:p>
            <a:r>
              <a:rPr lang="ro-RO" sz="2400" dirty="0" err="1"/>
              <a:t>https</a:t>
            </a:r>
            <a:r>
              <a:rPr lang="ro-RO" sz="2400" dirty="0"/>
              <a:t>://</a:t>
            </a:r>
            <a:r>
              <a:rPr lang="ro-RO" sz="2400" dirty="0" err="1"/>
              <a:t>doctorat.ase.ro</a:t>
            </a:r>
            <a:r>
              <a:rPr lang="ro-RO" sz="2400" dirty="0"/>
              <a:t>/</a:t>
            </a:r>
            <a:r>
              <a:rPr lang="ro-RO" sz="2400" dirty="0" err="1"/>
              <a:t>activitati</a:t>
            </a:r>
            <a:r>
              <a:rPr lang="ro-RO" sz="2400" dirty="0"/>
              <a:t>/criterii-minimale-teza-de-doctorat/</a:t>
            </a:r>
            <a:endParaRPr lang="ro-RO" sz="2400" dirty="0">
              <a:solidFill>
                <a:srgbClr val="0070C0"/>
              </a:solidFill>
            </a:endParaRPr>
          </a:p>
        </p:txBody>
      </p:sp>
    </p:spTree>
    <p:extLst>
      <p:ext uri="{BB962C8B-B14F-4D97-AF65-F5344CB8AC3E}">
        <p14:creationId xmlns:p14="http://schemas.microsoft.com/office/powerpoint/2010/main" val="197583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A63B-09FA-1D42-91AA-8AD01C90A639}"/>
              </a:ext>
            </a:extLst>
          </p:cNvPr>
          <p:cNvSpPr>
            <a:spLocks noGrp="1"/>
          </p:cNvSpPr>
          <p:nvPr>
            <p:ph type="title"/>
          </p:nvPr>
        </p:nvSpPr>
        <p:spPr>
          <a:xfrm>
            <a:off x="457200" y="274638"/>
            <a:ext cx="8229600" cy="563562"/>
          </a:xfrm>
        </p:spPr>
        <p:txBody>
          <a:bodyPr/>
          <a:lstStyle/>
          <a:p>
            <a:r>
              <a:rPr lang="ro-RO" sz="2800" i="1" dirty="0"/>
              <a:t>Criterii minimale -Științe economice 2024-2025</a:t>
            </a:r>
          </a:p>
        </p:txBody>
      </p:sp>
      <p:sp>
        <p:nvSpPr>
          <p:cNvPr id="4" name="Content Placeholder 3">
            <a:extLst>
              <a:ext uri="{FF2B5EF4-FFF2-40B4-BE49-F238E27FC236}">
                <a16:creationId xmlns:a16="http://schemas.microsoft.com/office/drawing/2014/main" id="{6E6A4485-EA66-43A9-8C6C-24502AC78E27}"/>
              </a:ext>
            </a:extLst>
          </p:cNvPr>
          <p:cNvSpPr>
            <a:spLocks noGrp="1"/>
          </p:cNvSpPr>
          <p:nvPr>
            <p:ph idx="1"/>
          </p:nvPr>
        </p:nvSpPr>
        <p:spPr>
          <a:xfrm>
            <a:off x="441960" y="785018"/>
            <a:ext cx="8153400" cy="5287963"/>
          </a:xfrm>
        </p:spPr>
        <p:txBody>
          <a:bodyPr/>
          <a:lstStyle/>
          <a:p>
            <a:pPr marL="0" indent="0">
              <a:buNone/>
            </a:pPr>
            <a:r>
              <a:rPr lang="ro-RO" sz="1800" b="1" dirty="0">
                <a:highlight>
                  <a:srgbClr val="FFFF00"/>
                </a:highlight>
              </a:rPr>
              <a:t>Calificativ foarte bine („Magna cum laudae”)</a:t>
            </a:r>
            <a:endParaRPr lang="ro-RO" sz="1800" dirty="0">
              <a:highlight>
                <a:srgbClr val="FFFF00"/>
              </a:highlight>
            </a:endParaRPr>
          </a:p>
          <a:p>
            <a:pPr lvl="0" algn="just"/>
            <a:r>
              <a:rPr lang="ro-RO" sz="1800" dirty="0"/>
              <a:t>Publicarea a cel puțin </a:t>
            </a:r>
            <a:r>
              <a:rPr lang="ro-RO" sz="1800" b="1" dirty="0"/>
              <a:t>trei</a:t>
            </a:r>
            <a:r>
              <a:rPr lang="ro-RO" sz="1800" dirty="0"/>
              <a:t> articole în reviste științifice indexate în minim trei baze de date internaționale sau cotate Web of Science/Scopus, din care, la un articol, doctorandul are calitatea de unic autor, prim autor sau autor corespondent. </a:t>
            </a:r>
            <a:r>
              <a:rPr lang="ro-RO" sz="1800" b="1" dirty="0"/>
              <a:t>Minim unul </a:t>
            </a:r>
            <a:r>
              <a:rPr lang="ro-RO" sz="1800" dirty="0"/>
              <a:t>dintre articole trebuie să fie publicat într-o revistă editată în străinătate. </a:t>
            </a:r>
            <a:r>
              <a:rPr lang="ro-RO" sz="1800" b="1" dirty="0"/>
              <a:t>Minim unul </a:t>
            </a:r>
            <a:r>
              <a:rPr lang="ro-RO" sz="1800" dirty="0"/>
              <a:t>dintre articole trebuie să fie publicat în reviste cotate Web of Science/Scopus. Un articol publicat într-o revistă cotată Web of Science/Scopus poate fi echivalat cu 2 articole BDI, publicate în reviste indexate în minim 3 baze de date. </a:t>
            </a:r>
          </a:p>
          <a:p>
            <a:pPr lvl="0" algn="just"/>
            <a:r>
              <a:rPr lang="ro-RO" sz="1800" dirty="0"/>
              <a:t>Prezentarea a minimum </a:t>
            </a:r>
            <a:r>
              <a:rPr lang="ro-RO" sz="1800" b="1" dirty="0"/>
              <a:t>trei</a:t>
            </a:r>
            <a:r>
              <a:rPr lang="ro-RO" sz="1800" dirty="0"/>
              <a:t> lucrări științifice la conferințe internaționale în domeniu, dovedite prin cuprinsul proceedings-urilor, din care, la un articol de tip proceedings, doctorandul are calitatea de unic autor, prim autor sau autor corespondent. Minim unul dintre articolele de tip proceedings trebuie să fie indexat în cadrul Web of Science/Scopus. Articolul de tip proceedings, indexat Web of Science/Scopus poate fi echivalat cu participarea la 2 conferințe internaționale în străinătate, dovedite prin cuprinsul proceedings-urilor.</a:t>
            </a:r>
          </a:p>
          <a:p>
            <a:pPr lvl="0" algn="just"/>
            <a:r>
              <a:rPr lang="ro-RO" sz="1800" dirty="0"/>
              <a:t>Cel puțin două lucrări prezentate în cadrul seminariilor științifice organizate de școala doctorală sau de centrele de cercetări din cadrul ASE.</a:t>
            </a:r>
          </a:p>
          <a:p>
            <a:pPr lvl="0" algn="just"/>
            <a:r>
              <a:rPr lang="ro-RO" sz="1800" dirty="0"/>
              <a:t>Teza de doctorat este apreciată de către comisia de susținere publică a tezei de doctorat cu calificativul „foarte bine” prin votul membrilor comisiei.</a:t>
            </a:r>
          </a:p>
          <a:p>
            <a:endParaRPr lang="ro-RO" dirty="0"/>
          </a:p>
        </p:txBody>
      </p:sp>
    </p:spTree>
    <p:extLst>
      <p:ext uri="{BB962C8B-B14F-4D97-AF65-F5344CB8AC3E}">
        <p14:creationId xmlns:p14="http://schemas.microsoft.com/office/powerpoint/2010/main" val="3319669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A63B-09FA-1D42-91AA-8AD01C90A639}"/>
              </a:ext>
            </a:extLst>
          </p:cNvPr>
          <p:cNvSpPr>
            <a:spLocks noGrp="1"/>
          </p:cNvSpPr>
          <p:nvPr>
            <p:ph type="title"/>
          </p:nvPr>
        </p:nvSpPr>
        <p:spPr>
          <a:xfrm>
            <a:off x="457200" y="274638"/>
            <a:ext cx="8229600" cy="563562"/>
          </a:xfrm>
        </p:spPr>
        <p:txBody>
          <a:bodyPr/>
          <a:lstStyle/>
          <a:p>
            <a:r>
              <a:rPr lang="ro-RO" sz="2800" i="1" dirty="0"/>
              <a:t>Criterii minimale -Științe juridice 2024-2025</a:t>
            </a:r>
          </a:p>
        </p:txBody>
      </p:sp>
      <p:sp>
        <p:nvSpPr>
          <p:cNvPr id="4" name="Content Placeholder 3">
            <a:extLst>
              <a:ext uri="{FF2B5EF4-FFF2-40B4-BE49-F238E27FC236}">
                <a16:creationId xmlns:a16="http://schemas.microsoft.com/office/drawing/2014/main" id="{6E6A4485-EA66-43A9-8C6C-24502AC78E27}"/>
              </a:ext>
            </a:extLst>
          </p:cNvPr>
          <p:cNvSpPr>
            <a:spLocks noGrp="1"/>
          </p:cNvSpPr>
          <p:nvPr>
            <p:ph idx="1"/>
          </p:nvPr>
        </p:nvSpPr>
        <p:spPr>
          <a:xfrm>
            <a:off x="441960" y="785018"/>
            <a:ext cx="8153400" cy="5287963"/>
          </a:xfrm>
        </p:spPr>
        <p:txBody>
          <a:bodyPr/>
          <a:lstStyle/>
          <a:p>
            <a:pPr marL="0" indent="0">
              <a:buNone/>
            </a:pPr>
            <a:endParaRPr lang="ro-RO" sz="1800" b="1" dirty="0">
              <a:highlight>
                <a:srgbClr val="FFFF00"/>
              </a:highlight>
            </a:endParaRPr>
          </a:p>
          <a:p>
            <a:pPr marL="0" indent="0">
              <a:buNone/>
            </a:pPr>
            <a:r>
              <a:rPr lang="ro-RO" sz="1800" b="1" dirty="0">
                <a:highlight>
                  <a:srgbClr val="FFFF00"/>
                </a:highlight>
              </a:rPr>
              <a:t>Calificativ foarte bine („Magna cum laudae”)</a:t>
            </a:r>
          </a:p>
          <a:p>
            <a:pPr marL="0" indent="0">
              <a:buNone/>
            </a:pPr>
            <a:endParaRPr lang="ro-RO" sz="1800" dirty="0">
              <a:highlight>
                <a:srgbClr val="FFFF00"/>
              </a:highlight>
            </a:endParaRPr>
          </a:p>
          <a:p>
            <a:pPr lvl="0" algn="just"/>
            <a:r>
              <a:rPr lang="fr-FR" sz="2000" dirty="0" err="1"/>
              <a:t>Cel</a:t>
            </a:r>
            <a:r>
              <a:rPr lang="fr-FR" sz="2000" dirty="0"/>
              <a:t> </a:t>
            </a:r>
            <a:r>
              <a:rPr lang="fr-FR" sz="2000" dirty="0" err="1"/>
              <a:t>puțin</a:t>
            </a:r>
            <a:r>
              <a:rPr lang="fr-FR" sz="2000" dirty="0"/>
              <a:t> 4 </a:t>
            </a:r>
            <a:r>
              <a:rPr lang="fr-FR" sz="2000" dirty="0" err="1"/>
              <a:t>articole</a:t>
            </a:r>
            <a:r>
              <a:rPr lang="fr-FR" sz="2000" dirty="0"/>
              <a:t> </a:t>
            </a:r>
            <a:r>
              <a:rPr lang="fr-FR" sz="2000" dirty="0" err="1"/>
              <a:t>în</a:t>
            </a:r>
            <a:r>
              <a:rPr lang="fr-FR" sz="2000" dirty="0"/>
              <a:t> </a:t>
            </a:r>
            <a:r>
              <a:rPr lang="fr-FR" sz="2000" dirty="0" err="1"/>
              <a:t>reviste</a:t>
            </a:r>
            <a:r>
              <a:rPr lang="fr-FR" sz="2000" dirty="0"/>
              <a:t> BDI, </a:t>
            </a:r>
            <a:r>
              <a:rPr lang="fr-FR" sz="2000" dirty="0" err="1"/>
              <a:t>din</a:t>
            </a:r>
            <a:r>
              <a:rPr lang="fr-FR" sz="2000" dirty="0"/>
              <a:t> care </a:t>
            </a:r>
            <a:r>
              <a:rPr lang="fr-FR" sz="2000" dirty="0" err="1"/>
              <a:t>cel</a:t>
            </a:r>
            <a:r>
              <a:rPr lang="fr-FR" sz="2000" dirty="0"/>
              <a:t> </a:t>
            </a:r>
            <a:r>
              <a:rPr lang="fr-FR" sz="2000" dirty="0" err="1"/>
              <a:t>puțin</a:t>
            </a:r>
            <a:r>
              <a:rPr lang="fr-FR" sz="2000" dirty="0"/>
              <a:t> 1 </a:t>
            </a:r>
            <a:r>
              <a:rPr lang="fr-FR" sz="2000" dirty="0" err="1"/>
              <a:t>indexat</a:t>
            </a:r>
            <a:r>
              <a:rPr lang="fr-FR" sz="2000" dirty="0"/>
              <a:t> Web of Science/</a:t>
            </a:r>
            <a:r>
              <a:rPr lang="fr-FR" sz="2000" dirty="0" err="1"/>
              <a:t>Scopus</a:t>
            </a:r>
            <a:r>
              <a:rPr lang="fr-FR" sz="2000" dirty="0"/>
              <a:t>. La </a:t>
            </a:r>
            <a:r>
              <a:rPr lang="fr-FR" sz="2000" dirty="0" err="1"/>
              <a:t>minim</a:t>
            </a:r>
            <a:r>
              <a:rPr lang="fr-FR" sz="2000" dirty="0"/>
              <a:t> 1 </a:t>
            </a:r>
            <a:r>
              <a:rPr lang="fr-FR" sz="2000" dirty="0" err="1"/>
              <a:t>articol</a:t>
            </a:r>
            <a:r>
              <a:rPr lang="ro-RO" sz="2000" dirty="0"/>
              <a:t> doctorandul are calitatea de unic autor, prim autor sau autor corespondent.</a:t>
            </a:r>
            <a:r>
              <a:rPr lang="fr-FR" sz="2000" dirty="0"/>
              <a:t> </a:t>
            </a:r>
            <a:r>
              <a:rPr lang="fr-FR" sz="2000" dirty="0" err="1"/>
              <a:t>Articolul</a:t>
            </a:r>
            <a:r>
              <a:rPr lang="fr-FR" sz="2000" dirty="0"/>
              <a:t> </a:t>
            </a:r>
            <a:r>
              <a:rPr lang="fr-FR" sz="2000" dirty="0" err="1"/>
              <a:t>indexat</a:t>
            </a:r>
            <a:r>
              <a:rPr lang="fr-FR" sz="2000" dirty="0"/>
              <a:t> Web of Science/</a:t>
            </a:r>
            <a:r>
              <a:rPr lang="fr-FR" sz="2000" dirty="0" err="1"/>
              <a:t>Scopus</a:t>
            </a:r>
            <a:r>
              <a:rPr lang="fr-FR" sz="2000" dirty="0"/>
              <a:t> </a:t>
            </a:r>
            <a:r>
              <a:rPr lang="ro-RO" sz="2000" dirty="0"/>
              <a:t>poate fi echivalat cu 2 articole BDI, publicate în reviste de specialitate. </a:t>
            </a:r>
          </a:p>
          <a:p>
            <a:pPr lvl="0" algn="just"/>
            <a:r>
              <a:rPr lang="fr-FR" sz="2000" dirty="0" err="1"/>
              <a:t>Cel</a:t>
            </a:r>
            <a:r>
              <a:rPr lang="fr-FR" sz="2000" dirty="0"/>
              <a:t> </a:t>
            </a:r>
            <a:r>
              <a:rPr lang="fr-FR" sz="2000" dirty="0" err="1"/>
              <a:t>puțin</a:t>
            </a:r>
            <a:r>
              <a:rPr lang="fr-FR" sz="2000" dirty="0"/>
              <a:t> 2 </a:t>
            </a:r>
            <a:r>
              <a:rPr lang="fr-FR" sz="2000" dirty="0" err="1"/>
              <a:t>participări</a:t>
            </a:r>
            <a:r>
              <a:rPr lang="fr-FR" sz="2000" dirty="0"/>
              <a:t> la </a:t>
            </a:r>
            <a:r>
              <a:rPr lang="fr-FR" sz="2000" dirty="0" err="1"/>
              <a:t>conferințe</a:t>
            </a:r>
            <a:r>
              <a:rPr lang="fr-FR" sz="2000" dirty="0"/>
              <a:t> </a:t>
            </a:r>
            <a:r>
              <a:rPr lang="fr-FR" sz="2000" dirty="0" err="1"/>
              <a:t>internaționale</a:t>
            </a:r>
            <a:r>
              <a:rPr lang="fr-FR" sz="2000" dirty="0"/>
              <a:t>, </a:t>
            </a:r>
            <a:r>
              <a:rPr lang="fr-FR" sz="2000" dirty="0" err="1"/>
              <a:t>din</a:t>
            </a:r>
            <a:r>
              <a:rPr lang="fr-FR" sz="2000" dirty="0"/>
              <a:t> care </a:t>
            </a:r>
            <a:r>
              <a:rPr lang="fr-FR" sz="2000" dirty="0" err="1"/>
              <a:t>cel</a:t>
            </a:r>
            <a:r>
              <a:rPr lang="fr-FR" sz="2000" dirty="0"/>
              <a:t> </a:t>
            </a:r>
            <a:r>
              <a:rPr lang="fr-FR" sz="2000" dirty="0" err="1"/>
              <a:t>puțin</a:t>
            </a:r>
            <a:r>
              <a:rPr lang="fr-FR" sz="2000" dirty="0"/>
              <a:t> </a:t>
            </a:r>
            <a:r>
              <a:rPr lang="fr-FR" sz="2000" dirty="0" err="1"/>
              <a:t>una</a:t>
            </a:r>
            <a:r>
              <a:rPr lang="fr-FR" sz="2000" dirty="0"/>
              <a:t> ca </a:t>
            </a:r>
            <a:r>
              <a:rPr lang="fr-FR" sz="2000" dirty="0" err="1"/>
              <a:t>unic</a:t>
            </a:r>
            <a:r>
              <a:rPr lang="fr-FR" sz="2000" dirty="0"/>
              <a:t> </a:t>
            </a:r>
            <a:r>
              <a:rPr lang="fr-FR" sz="2000" dirty="0" err="1"/>
              <a:t>autor</a:t>
            </a:r>
            <a:r>
              <a:rPr lang="fr-FR" sz="2000" dirty="0"/>
              <a:t>, </a:t>
            </a:r>
            <a:r>
              <a:rPr lang="fr-FR" sz="2000" dirty="0" err="1"/>
              <a:t>pe</a:t>
            </a:r>
            <a:r>
              <a:rPr lang="fr-FR" sz="2000" dirty="0"/>
              <a:t> </a:t>
            </a:r>
            <a:r>
              <a:rPr lang="fr-FR" sz="2000" dirty="0" err="1"/>
              <a:t>domeniul</a:t>
            </a:r>
            <a:r>
              <a:rPr lang="fr-FR" sz="2000" dirty="0"/>
              <a:t> de </a:t>
            </a:r>
            <a:r>
              <a:rPr lang="fr-FR" sz="2000" dirty="0" err="1"/>
              <a:t>cercetare</a:t>
            </a:r>
            <a:r>
              <a:rPr lang="fr-FR" sz="2000" dirty="0"/>
              <a:t>  </a:t>
            </a:r>
            <a:r>
              <a:rPr lang="fr-FR" sz="2000" dirty="0" err="1"/>
              <a:t>propus</a:t>
            </a:r>
            <a:r>
              <a:rPr lang="fr-FR" sz="2000" dirty="0"/>
              <a:t>. </a:t>
            </a:r>
            <a:endParaRPr lang="ro-RO" sz="2000" dirty="0"/>
          </a:p>
          <a:p>
            <a:pPr lvl="0" algn="just"/>
            <a:r>
              <a:rPr lang="fr-FR" sz="2000" dirty="0" err="1"/>
              <a:t>Doctorandul</a:t>
            </a:r>
            <a:r>
              <a:rPr lang="fr-FR" sz="2000" dirty="0"/>
              <a:t> </a:t>
            </a:r>
            <a:r>
              <a:rPr lang="fr-FR" sz="2000" dirty="0" err="1"/>
              <a:t>să</a:t>
            </a:r>
            <a:r>
              <a:rPr lang="fr-FR" sz="2000" dirty="0"/>
              <a:t> fi </a:t>
            </a:r>
            <a:r>
              <a:rPr lang="fr-FR" sz="2000" dirty="0" err="1"/>
              <a:t>participat</a:t>
            </a:r>
            <a:r>
              <a:rPr lang="fr-FR" sz="2000" dirty="0"/>
              <a:t> la </a:t>
            </a:r>
            <a:r>
              <a:rPr lang="fr-FR" sz="2000" dirty="0" err="1"/>
              <a:t>cel</a:t>
            </a:r>
            <a:r>
              <a:rPr lang="fr-FR" sz="2000" dirty="0"/>
              <a:t> </a:t>
            </a:r>
            <a:r>
              <a:rPr lang="fr-FR" sz="2000" dirty="0" err="1"/>
              <a:t>puțin</a:t>
            </a:r>
            <a:r>
              <a:rPr lang="fr-FR" sz="2000" dirty="0"/>
              <a:t> </a:t>
            </a:r>
            <a:r>
              <a:rPr lang="fr-FR" sz="2000" dirty="0" err="1"/>
              <a:t>trei</a:t>
            </a:r>
            <a:r>
              <a:rPr lang="fr-FR" sz="2000" dirty="0"/>
              <a:t> </a:t>
            </a:r>
            <a:r>
              <a:rPr lang="fr-FR" sz="2000" dirty="0" err="1"/>
              <a:t>manifestări</a:t>
            </a:r>
            <a:r>
              <a:rPr lang="fr-FR" sz="2000" dirty="0"/>
              <a:t> </a:t>
            </a:r>
            <a:r>
              <a:rPr lang="fr-FR" sz="2000" dirty="0" err="1"/>
              <a:t>științifice</a:t>
            </a:r>
            <a:r>
              <a:rPr lang="fr-FR" sz="2000" dirty="0"/>
              <a:t> </a:t>
            </a:r>
            <a:r>
              <a:rPr lang="fr-FR" sz="2000" dirty="0" err="1"/>
              <a:t>organizate</a:t>
            </a:r>
            <a:r>
              <a:rPr lang="fr-FR" sz="2000" dirty="0"/>
              <a:t> de </a:t>
            </a:r>
            <a:r>
              <a:rPr lang="fr-FR" sz="2000" dirty="0" err="1"/>
              <a:t>instituțiile</a:t>
            </a:r>
            <a:r>
              <a:rPr lang="fr-FR" sz="2000" dirty="0"/>
              <a:t> </a:t>
            </a:r>
            <a:r>
              <a:rPr lang="fr-FR" sz="2000" dirty="0" err="1"/>
              <a:t>organizatoare</a:t>
            </a:r>
            <a:r>
              <a:rPr lang="fr-FR" sz="2000" dirty="0"/>
              <a:t> de doctorat </a:t>
            </a:r>
            <a:r>
              <a:rPr lang="fr-FR" sz="2000" dirty="0" err="1"/>
              <a:t>și</a:t>
            </a:r>
            <a:r>
              <a:rPr lang="fr-FR" sz="2000" dirty="0"/>
              <a:t> </a:t>
            </a:r>
            <a:r>
              <a:rPr lang="fr-FR" sz="2000" dirty="0" err="1"/>
              <a:t>să</a:t>
            </a:r>
            <a:r>
              <a:rPr lang="fr-FR" sz="2000" dirty="0"/>
              <a:t> fi </a:t>
            </a:r>
            <a:r>
              <a:rPr lang="fr-FR" sz="2000" dirty="0" err="1"/>
              <a:t>publicat</a:t>
            </a:r>
            <a:r>
              <a:rPr lang="fr-FR" sz="2000" dirty="0"/>
              <a:t> </a:t>
            </a:r>
            <a:r>
              <a:rPr lang="fr-FR" sz="2000" dirty="0" err="1"/>
              <a:t>rezultatele</a:t>
            </a:r>
            <a:r>
              <a:rPr lang="fr-FR" sz="2000" dirty="0"/>
              <a:t> </a:t>
            </a:r>
            <a:r>
              <a:rPr lang="fr-FR" sz="2000" dirty="0" err="1"/>
              <a:t>cercetărilor</a:t>
            </a:r>
            <a:r>
              <a:rPr lang="fr-FR" sz="2000" dirty="0"/>
              <a:t> </a:t>
            </a:r>
            <a:r>
              <a:rPr lang="fr-FR" sz="2000" dirty="0" err="1"/>
              <a:t>în</a:t>
            </a:r>
            <a:r>
              <a:rPr lang="fr-FR" sz="2000" dirty="0"/>
              <a:t> </a:t>
            </a:r>
            <a:r>
              <a:rPr lang="fr-FR" sz="2000" dirty="0" err="1"/>
              <a:t>publicațiile</a:t>
            </a:r>
            <a:r>
              <a:rPr lang="fr-FR" sz="2000" dirty="0"/>
              <a:t> </a:t>
            </a:r>
            <a:r>
              <a:rPr lang="fr-FR" sz="2000" dirty="0" err="1"/>
              <a:t>organizatorilor</a:t>
            </a:r>
            <a:r>
              <a:rPr lang="fr-FR" sz="2000" dirty="0"/>
              <a:t> </a:t>
            </a:r>
            <a:r>
              <a:rPr lang="fr-FR" sz="2000" dirty="0" err="1"/>
              <a:t>conferințelor</a:t>
            </a:r>
            <a:r>
              <a:rPr lang="fr-FR" sz="2000" dirty="0"/>
              <a:t>, </a:t>
            </a:r>
            <a:r>
              <a:rPr lang="fr-FR" sz="2000" dirty="0" err="1"/>
              <a:t>dovedite</a:t>
            </a:r>
            <a:r>
              <a:rPr lang="fr-FR" sz="2000" dirty="0"/>
              <a:t> </a:t>
            </a:r>
            <a:r>
              <a:rPr lang="fr-FR" sz="2000" dirty="0" err="1"/>
              <a:t>prin</a:t>
            </a:r>
            <a:r>
              <a:rPr lang="fr-FR" sz="2000" dirty="0"/>
              <a:t> </a:t>
            </a:r>
            <a:r>
              <a:rPr lang="fr-FR" sz="2000" dirty="0" err="1"/>
              <a:t>programul</a:t>
            </a:r>
            <a:r>
              <a:rPr lang="fr-FR" sz="2000" dirty="0"/>
              <a:t> </a:t>
            </a:r>
            <a:r>
              <a:rPr lang="fr-FR" sz="2000" dirty="0" err="1"/>
              <a:t>conferinței</a:t>
            </a:r>
            <a:r>
              <a:rPr lang="fr-FR" sz="2000" dirty="0"/>
              <a:t>.</a:t>
            </a:r>
            <a:endParaRPr lang="ro-RO" sz="2000" dirty="0"/>
          </a:p>
          <a:p>
            <a:pPr lvl="0" algn="just"/>
            <a:r>
              <a:rPr lang="ro-RO" sz="2000" dirty="0"/>
              <a:t>Teza de doctorat este apreciată de către comisia de susținere publică a tezei de doctorat cu calificativul „foarte bine” prin votul membrilor comisiei.</a:t>
            </a:r>
          </a:p>
          <a:p>
            <a:endParaRPr lang="ro-RO" dirty="0"/>
          </a:p>
        </p:txBody>
      </p:sp>
    </p:spTree>
    <p:extLst>
      <p:ext uri="{BB962C8B-B14F-4D97-AF65-F5344CB8AC3E}">
        <p14:creationId xmlns:p14="http://schemas.microsoft.com/office/powerpoint/2010/main" val="113798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C655-7580-FB4B-88F9-336C33FD5919}"/>
              </a:ext>
            </a:extLst>
          </p:cNvPr>
          <p:cNvSpPr>
            <a:spLocks noGrp="1"/>
          </p:cNvSpPr>
          <p:nvPr>
            <p:ph type="title"/>
          </p:nvPr>
        </p:nvSpPr>
        <p:spPr/>
        <p:txBody>
          <a:bodyPr/>
          <a:lstStyle/>
          <a:p>
            <a:r>
              <a:rPr lang="ro-RO" dirty="0"/>
              <a:t>Acces la baza de date Web of </a:t>
            </a:r>
            <a:r>
              <a:rPr lang="ro-RO" dirty="0" err="1"/>
              <a:t>Science</a:t>
            </a:r>
            <a:r>
              <a:rPr lang="ro-RO" dirty="0"/>
              <a:t> și la alte baze de date</a:t>
            </a:r>
          </a:p>
        </p:txBody>
      </p:sp>
      <p:sp>
        <p:nvSpPr>
          <p:cNvPr id="3" name="Content Placeholder 2">
            <a:extLst>
              <a:ext uri="{FF2B5EF4-FFF2-40B4-BE49-F238E27FC236}">
                <a16:creationId xmlns:a16="http://schemas.microsoft.com/office/drawing/2014/main" id="{F6B4EFC0-8077-E94F-911E-279F3F6C19D1}"/>
              </a:ext>
            </a:extLst>
          </p:cNvPr>
          <p:cNvSpPr>
            <a:spLocks noGrp="1"/>
          </p:cNvSpPr>
          <p:nvPr>
            <p:ph idx="1"/>
          </p:nvPr>
        </p:nvSpPr>
        <p:spPr>
          <a:xfrm>
            <a:off x="762000" y="1981200"/>
            <a:ext cx="8077200" cy="3992563"/>
          </a:xfrm>
        </p:spPr>
        <p:txBody>
          <a:bodyPr/>
          <a:lstStyle/>
          <a:p>
            <a:r>
              <a:rPr lang="ro-RO" u="sng" dirty="0">
                <a:hlinkClick r:id="rId2">
                  <a:extLst>
                    <a:ext uri="{A12FA001-AC4F-418D-AE19-62706E023703}">
                      <ahyp:hlinkClr xmlns:ahyp="http://schemas.microsoft.com/office/drawing/2018/hyperlinkcolor" val="tx"/>
                    </a:ext>
                  </a:extLst>
                </a:hlinkClick>
              </a:rPr>
              <a:t>Faceti cont pe</a:t>
            </a:r>
          </a:p>
          <a:p>
            <a:pPr marL="0" indent="0">
              <a:buNone/>
            </a:pPr>
            <a:r>
              <a:rPr lang="ro-RO" u="sng" dirty="0">
                <a:hlinkClick r:id="rId2">
                  <a:extLst>
                    <a:ext uri="{A12FA001-AC4F-418D-AE19-62706E023703}">
                      <ahyp:hlinkClr xmlns:ahyp="http://schemas.microsoft.com/office/drawing/2018/hyperlinkcolor" val="tx"/>
                    </a:ext>
                  </a:extLst>
                </a:hlinkClick>
              </a:rPr>
              <a:t>Acces resurse științifice Enformation</a:t>
            </a:r>
            <a:endParaRPr lang="ro-RO" u="sng" dirty="0"/>
          </a:p>
          <a:p>
            <a:pPr marL="0" indent="0">
              <a:buNone/>
            </a:pPr>
            <a:r>
              <a:rPr lang="ro-RO" dirty="0">
                <a:solidFill>
                  <a:srgbClr val="0070C0"/>
                </a:solidFill>
                <a:hlinkClick r:id="rId2"/>
              </a:rPr>
              <a:t>https://www.e-nformation.ro</a:t>
            </a:r>
            <a:endParaRPr lang="ro-RO" dirty="0">
              <a:solidFill>
                <a:srgbClr val="0070C0"/>
              </a:solidFill>
            </a:endParaRPr>
          </a:p>
          <a:p>
            <a:pPr marL="0" indent="0">
              <a:buNone/>
            </a:pPr>
            <a:r>
              <a:rPr lang="ro-RO" dirty="0">
                <a:solidFill>
                  <a:srgbClr val="C00000"/>
                </a:solidFill>
              </a:rPr>
              <a:t>folosind adresa </a:t>
            </a:r>
            <a:r>
              <a:rPr lang="ro-RO" dirty="0" err="1">
                <a:solidFill>
                  <a:srgbClr val="C00000"/>
                </a:solidFill>
              </a:rPr>
              <a:t>institutionala</a:t>
            </a:r>
            <a:r>
              <a:rPr lang="ro-RO" dirty="0">
                <a:solidFill>
                  <a:srgbClr val="C00000"/>
                </a:solidFill>
              </a:rPr>
              <a:t>!!!! </a:t>
            </a:r>
          </a:p>
        </p:txBody>
      </p:sp>
    </p:spTree>
    <p:extLst>
      <p:ext uri="{BB962C8B-B14F-4D97-AF65-F5344CB8AC3E}">
        <p14:creationId xmlns:p14="http://schemas.microsoft.com/office/powerpoint/2010/main" val="1825892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0D6EAF-72AD-6A43-AE86-9092E5ECF5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089" y="1219200"/>
            <a:ext cx="8411936" cy="4906963"/>
          </a:xfrm>
        </p:spPr>
      </p:pic>
    </p:spTree>
    <p:extLst>
      <p:ext uri="{BB962C8B-B14F-4D97-AF65-F5344CB8AC3E}">
        <p14:creationId xmlns:p14="http://schemas.microsoft.com/office/powerpoint/2010/main" val="1627118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Norme</a:t>
            </a:r>
            <a:r>
              <a:rPr lang="en-US" dirty="0"/>
              <a:t> CSUD</a:t>
            </a:r>
          </a:p>
        </p:txBody>
      </p:sp>
      <p:sp>
        <p:nvSpPr>
          <p:cNvPr id="3" name="Content Placeholder 2"/>
          <p:cNvSpPr>
            <a:spLocks noGrp="1"/>
          </p:cNvSpPr>
          <p:nvPr>
            <p:ph idx="1"/>
          </p:nvPr>
        </p:nvSpPr>
        <p:spPr>
          <a:xfrm>
            <a:off x="457200" y="1417638"/>
            <a:ext cx="8229600" cy="4708525"/>
          </a:xfrm>
        </p:spPr>
        <p:txBody>
          <a:bodyPr/>
          <a:lstStyle/>
          <a:p>
            <a:pPr algn="l" fontAlgn="base"/>
            <a:r>
              <a:rPr lang="en-GB" sz="2400" b="1" i="0" u="none" strike="noStrike" dirty="0">
                <a:solidFill>
                  <a:srgbClr val="222222"/>
                </a:solidFill>
                <a:effectLst/>
                <a:latin typeface="Cambria" panose="02040503050406030204" pitchFamily="18" charset="0"/>
              </a:rPr>
              <a:t> </a:t>
            </a:r>
            <a:r>
              <a:rPr lang="en-GB" sz="2400" b="1" i="0" dirty="0">
                <a:solidFill>
                  <a:srgbClr val="4B4F58"/>
                </a:solidFill>
                <a:effectLst/>
                <a:latin typeface="-apple-system"/>
              </a:rPr>
              <a:t> 1. </a:t>
            </a:r>
            <a:r>
              <a:rPr lang="en-GB" sz="2400" b="1" i="0" u="none" strike="noStrike" dirty="0">
                <a:solidFill>
                  <a:srgbClr val="4B4F58"/>
                </a:solidFill>
                <a:effectLst/>
                <a:latin typeface="-apple-system"/>
                <a:hlinkClick r:id="rId2"/>
              </a:rPr>
              <a:t>Norme interne ale Consiliului pentru Studiile Universitare de Doctorat privind participarea studenților-doctoranzi din Academia de Studii Economice din București la conferințe naționale și internaționale și decontarea taxelor de publicare a articolelor indexate Web of Science</a:t>
            </a:r>
            <a:endParaRPr lang="en-GB" sz="2400" b="1" i="0" u="none" strike="noStrike" dirty="0">
              <a:solidFill>
                <a:srgbClr val="4B4F58"/>
              </a:solidFill>
              <a:effectLst/>
              <a:latin typeface="-apple-system"/>
            </a:endParaRPr>
          </a:p>
          <a:p>
            <a:pPr algn="l" fontAlgn="base"/>
            <a:endParaRPr lang="en-GB" sz="2400" b="1" dirty="0">
              <a:solidFill>
                <a:srgbClr val="4B4F58"/>
              </a:solidFill>
              <a:latin typeface="-apple-system"/>
            </a:endParaRPr>
          </a:p>
          <a:p>
            <a:pPr algn="l" fontAlgn="base"/>
            <a:endParaRPr lang="en-GB" sz="2400" b="0" i="0" dirty="0">
              <a:solidFill>
                <a:srgbClr val="4B4F58"/>
              </a:solidFill>
              <a:effectLst/>
              <a:latin typeface="-apple-system"/>
            </a:endParaRPr>
          </a:p>
          <a:p>
            <a:pPr algn="l" fontAlgn="base"/>
            <a:r>
              <a:rPr lang="en-GB" sz="2400" b="1" i="0" dirty="0">
                <a:solidFill>
                  <a:srgbClr val="4B4F58"/>
                </a:solidFill>
                <a:effectLst/>
                <a:latin typeface="-apple-system"/>
              </a:rPr>
              <a:t>2.</a:t>
            </a:r>
            <a:r>
              <a:rPr lang="en-GB" sz="2400" b="1" i="0" u="none" strike="noStrike" dirty="0">
                <a:solidFill>
                  <a:srgbClr val="4B4F58"/>
                </a:solidFill>
                <a:effectLst/>
                <a:latin typeface="-apple-system"/>
                <a:hlinkClick r:id="rId3"/>
              </a:rPr>
              <a:t> </a:t>
            </a:r>
            <a:r>
              <a:rPr lang="en-GB" sz="2400" b="1" i="0" u="none" strike="noStrike" dirty="0">
                <a:solidFill>
                  <a:srgbClr val="4B4F58"/>
                </a:solidFill>
                <a:effectLst/>
                <a:latin typeface="-apple-system"/>
                <a:hlinkClick r:id="rId4"/>
              </a:rPr>
              <a:t>Norme interne ale Consiliului pentru Studiile Universitare de Doctorat privind participarea studenților-doctoranzi din Academia de Studii Economice din București la mobilități internaționale</a:t>
            </a:r>
            <a:endParaRPr lang="en-GB" sz="2400" b="0" i="0" dirty="0">
              <a:solidFill>
                <a:srgbClr val="4B4F58"/>
              </a:solidFill>
              <a:effectLst/>
              <a:latin typeface="-apple-system"/>
            </a:endParaRPr>
          </a:p>
        </p:txBody>
      </p:sp>
    </p:spTree>
    <p:extLst>
      <p:ext uri="{BB962C8B-B14F-4D97-AF65-F5344CB8AC3E}">
        <p14:creationId xmlns:p14="http://schemas.microsoft.com/office/powerpoint/2010/main" val="1992116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6BE9B-E6CC-624F-A46F-3D3BCA8EF6E1}"/>
              </a:ext>
            </a:extLst>
          </p:cNvPr>
          <p:cNvSpPr>
            <a:spLocks noGrp="1"/>
          </p:cNvSpPr>
          <p:nvPr>
            <p:ph type="title"/>
          </p:nvPr>
        </p:nvSpPr>
        <p:spPr/>
        <p:txBody>
          <a:bodyPr/>
          <a:lstStyle/>
          <a:p>
            <a:r>
              <a:rPr lang="ro-RO" dirty="0" err="1"/>
              <a:t>Conditii</a:t>
            </a:r>
            <a:r>
              <a:rPr lang="ro-RO" dirty="0"/>
              <a:t> de </a:t>
            </a:r>
            <a:r>
              <a:rPr lang="ro-RO" dirty="0" err="1"/>
              <a:t>indeplinit</a:t>
            </a:r>
            <a:r>
              <a:rPr lang="ro-RO" dirty="0"/>
              <a:t>:</a:t>
            </a:r>
          </a:p>
        </p:txBody>
      </p:sp>
      <p:sp>
        <p:nvSpPr>
          <p:cNvPr id="3" name="Content Placeholder 2">
            <a:extLst>
              <a:ext uri="{FF2B5EF4-FFF2-40B4-BE49-F238E27FC236}">
                <a16:creationId xmlns:a16="http://schemas.microsoft.com/office/drawing/2014/main" id="{A97CF6F4-7991-F540-8ECE-74796EDE26BD}"/>
              </a:ext>
            </a:extLst>
          </p:cNvPr>
          <p:cNvSpPr>
            <a:spLocks noGrp="1"/>
          </p:cNvSpPr>
          <p:nvPr>
            <p:ph idx="1"/>
          </p:nvPr>
        </p:nvSpPr>
        <p:spPr/>
        <p:txBody>
          <a:bodyPr/>
          <a:lstStyle/>
          <a:p>
            <a:pPr algn="just"/>
            <a:r>
              <a:rPr lang="ro-RO" sz="2400" dirty="0"/>
              <a:t>a) </a:t>
            </a:r>
            <a:r>
              <a:rPr lang="ro-RO" sz="2400" dirty="0" err="1"/>
              <a:t>conferința</a:t>
            </a:r>
            <a:r>
              <a:rPr lang="ro-RO" sz="2400" dirty="0"/>
              <a:t> să </a:t>
            </a:r>
            <a:r>
              <a:rPr lang="ro-RO" sz="2400" dirty="0" err="1"/>
              <a:t>aiba</a:t>
            </a:r>
            <a:r>
              <a:rPr lang="ro-RO" sz="2400" dirty="0"/>
              <a:t>̆ caracter </a:t>
            </a:r>
            <a:r>
              <a:rPr lang="ro-RO" sz="2400" dirty="0" err="1"/>
              <a:t>ştiințific</a:t>
            </a:r>
            <a:r>
              <a:rPr lang="ro-RO" sz="2400" dirty="0"/>
              <a:t>; </a:t>
            </a:r>
          </a:p>
          <a:p>
            <a:pPr algn="just"/>
            <a:r>
              <a:rPr lang="ro-RO" sz="2400" b="1" dirty="0"/>
              <a:t>b) </a:t>
            </a:r>
            <a:r>
              <a:rPr lang="ro-RO" sz="2400" dirty="0"/>
              <a:t>perioada de participare să se încadreze </a:t>
            </a:r>
            <a:r>
              <a:rPr lang="ro-RO" sz="2400" b="1" dirty="0"/>
              <a:t>în perioada studiilor doctorale, respectiv în perioada de prelungire; </a:t>
            </a:r>
            <a:endParaRPr lang="ro-RO" sz="2400" dirty="0"/>
          </a:p>
          <a:p>
            <a:pPr algn="just"/>
            <a:r>
              <a:rPr lang="ro-RO" sz="2400" dirty="0"/>
              <a:t>c) lucrarea </a:t>
            </a:r>
            <a:r>
              <a:rPr lang="ro-RO" sz="2400" dirty="0" err="1"/>
              <a:t>ştiințifica</a:t>
            </a:r>
            <a:r>
              <a:rPr lang="ro-RO" sz="2400" dirty="0"/>
              <a:t>̆ să fie legată de tema </a:t>
            </a:r>
            <a:r>
              <a:rPr lang="ro-RO" sz="2400" dirty="0" err="1"/>
              <a:t>cercetării</a:t>
            </a:r>
            <a:r>
              <a:rPr lang="ro-RO" sz="2400" dirty="0"/>
              <a:t> doctorale precizată </a:t>
            </a:r>
            <a:r>
              <a:rPr lang="ro-RO" sz="2400" dirty="0" err="1"/>
              <a:t>în</a:t>
            </a:r>
            <a:r>
              <a:rPr lang="ro-RO" sz="2400" dirty="0"/>
              <a:t> cadrul PID;</a:t>
            </a:r>
          </a:p>
          <a:p>
            <a:pPr algn="just"/>
            <a:r>
              <a:rPr lang="ro-RO" sz="2400" dirty="0"/>
              <a:t>d) </a:t>
            </a:r>
            <a:r>
              <a:rPr lang="ro-RO" sz="2400" dirty="0">
                <a:highlight>
                  <a:srgbClr val="FFFF00"/>
                </a:highlight>
              </a:rPr>
              <a:t>lucrarea să </a:t>
            </a:r>
            <a:r>
              <a:rPr lang="ro-RO" sz="2400" dirty="0" err="1">
                <a:highlight>
                  <a:srgbClr val="FFFF00"/>
                </a:highlight>
              </a:rPr>
              <a:t>aiba</a:t>
            </a:r>
            <a:r>
              <a:rPr lang="ro-RO" sz="2400" dirty="0">
                <a:highlight>
                  <a:srgbClr val="FFFF00"/>
                </a:highlight>
              </a:rPr>
              <a:t>̆ specificată </a:t>
            </a:r>
            <a:r>
              <a:rPr lang="ro-RO" sz="2400" dirty="0" err="1">
                <a:highlight>
                  <a:srgbClr val="FFFF00"/>
                </a:highlight>
              </a:rPr>
              <a:t>apartenența</a:t>
            </a:r>
            <a:r>
              <a:rPr lang="ro-RO" sz="2400" dirty="0">
                <a:highlight>
                  <a:srgbClr val="FFFF00"/>
                </a:highlight>
              </a:rPr>
              <a:t> </a:t>
            </a:r>
            <a:r>
              <a:rPr lang="ro-RO" sz="2400" dirty="0" err="1">
                <a:highlight>
                  <a:srgbClr val="FFFF00"/>
                </a:highlight>
              </a:rPr>
              <a:t>instituționala</a:t>
            </a:r>
            <a:r>
              <a:rPr lang="ro-RO" sz="2400" dirty="0">
                <a:highlight>
                  <a:srgbClr val="FFFF00"/>
                </a:highlight>
              </a:rPr>
              <a:t>̆ a autorului/autorilor </a:t>
            </a:r>
            <a:r>
              <a:rPr lang="ro-RO" sz="2400" dirty="0" err="1"/>
              <a:t>şi</a:t>
            </a:r>
            <a:r>
              <a:rPr lang="ro-RO" sz="2400" dirty="0"/>
              <a:t> să </a:t>
            </a:r>
            <a:r>
              <a:rPr lang="ro-RO" sz="2400" dirty="0" err="1"/>
              <a:t>menționeze</a:t>
            </a:r>
            <a:r>
              <a:rPr lang="ro-RO" sz="2400" dirty="0"/>
              <a:t> numele </a:t>
            </a:r>
            <a:r>
              <a:rPr lang="ro-RO" sz="2400" dirty="0" err="1"/>
              <a:t>finanțatorului</a:t>
            </a:r>
            <a:r>
              <a:rPr lang="ro-RO" sz="2400" dirty="0"/>
              <a:t>: </a:t>
            </a:r>
          </a:p>
          <a:p>
            <a:pPr marL="0" indent="0" algn="just">
              <a:buNone/>
            </a:pPr>
            <a:r>
              <a:rPr lang="ro-RO" sz="2400" i="1" dirty="0"/>
              <a:t>„</a:t>
            </a:r>
            <a:r>
              <a:rPr lang="ro-RO" sz="2400" i="1" dirty="0" err="1"/>
              <a:t>This</a:t>
            </a:r>
            <a:r>
              <a:rPr lang="ro-RO" sz="2400" i="1" dirty="0"/>
              <a:t> </a:t>
            </a:r>
            <a:r>
              <a:rPr lang="ro-RO" sz="2400" i="1" dirty="0" err="1"/>
              <a:t>paper</a:t>
            </a:r>
            <a:r>
              <a:rPr lang="ro-RO" sz="2400" i="1" dirty="0"/>
              <a:t> </a:t>
            </a:r>
            <a:r>
              <a:rPr lang="ro-RO" sz="2400" i="1" dirty="0" err="1"/>
              <a:t>was</a:t>
            </a:r>
            <a:r>
              <a:rPr lang="ro-RO" sz="2400" i="1" dirty="0"/>
              <a:t> </a:t>
            </a:r>
            <a:r>
              <a:rPr lang="ro-RO" sz="2400" i="1" dirty="0" err="1"/>
              <a:t>co-financed</a:t>
            </a:r>
            <a:r>
              <a:rPr lang="ro-RO" sz="2400" i="1" dirty="0"/>
              <a:t> </a:t>
            </a:r>
            <a:r>
              <a:rPr lang="ro-RO" sz="2400" i="1" dirty="0" err="1"/>
              <a:t>by</a:t>
            </a:r>
            <a:r>
              <a:rPr lang="ro-RO" sz="2400" i="1" dirty="0"/>
              <a:t> The </a:t>
            </a:r>
            <a:r>
              <a:rPr lang="ro-RO" sz="2400" i="1" dirty="0" err="1"/>
              <a:t>Bucharest</a:t>
            </a:r>
            <a:r>
              <a:rPr lang="ro-RO" sz="2400" i="1" dirty="0"/>
              <a:t> University of Economic Studies </a:t>
            </a:r>
            <a:r>
              <a:rPr lang="ro-RO" sz="2400" i="1" dirty="0" err="1"/>
              <a:t>during</a:t>
            </a:r>
            <a:r>
              <a:rPr lang="ro-RO" sz="2400" i="1" dirty="0"/>
              <a:t> </a:t>
            </a:r>
            <a:r>
              <a:rPr lang="ro-RO" sz="2400" i="1" dirty="0" err="1"/>
              <a:t>the</a:t>
            </a:r>
            <a:r>
              <a:rPr lang="ro-RO" sz="2400" i="1" dirty="0"/>
              <a:t> </a:t>
            </a:r>
            <a:r>
              <a:rPr lang="ro-RO" sz="2400" i="1" dirty="0" err="1"/>
              <a:t>PhD</a:t>
            </a:r>
            <a:r>
              <a:rPr lang="ro-RO" sz="2400" i="1" dirty="0"/>
              <a:t> program”. </a:t>
            </a:r>
            <a:endParaRPr lang="ro-RO" sz="2400" dirty="0"/>
          </a:p>
          <a:p>
            <a:endParaRPr lang="ro-RO" dirty="0"/>
          </a:p>
        </p:txBody>
      </p:sp>
    </p:spTree>
    <p:extLst>
      <p:ext uri="{BB962C8B-B14F-4D97-AF65-F5344CB8AC3E}">
        <p14:creationId xmlns:p14="http://schemas.microsoft.com/office/powerpoint/2010/main" val="33169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04CA-4621-F543-BE8F-2F9D664208B6}"/>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D5C55A2B-931A-DA40-96AB-93C9D644DC9A}"/>
              </a:ext>
            </a:extLst>
          </p:cNvPr>
          <p:cNvSpPr>
            <a:spLocks noGrp="1"/>
          </p:cNvSpPr>
          <p:nvPr>
            <p:ph idx="1"/>
          </p:nvPr>
        </p:nvSpPr>
        <p:spPr/>
        <p:txBody>
          <a:bodyPr/>
          <a:lstStyle/>
          <a:p>
            <a:r>
              <a:rPr lang="ro-RO" dirty="0"/>
              <a:t>Categoriile de cheltuieli eligibile pentru decontare în cadrul proiectului sunt: </a:t>
            </a:r>
          </a:p>
          <a:p>
            <a:r>
              <a:rPr lang="ro-RO" b="1" dirty="0"/>
              <a:t>taxe de participare la conferințe, </a:t>
            </a:r>
          </a:p>
          <a:p>
            <a:r>
              <a:rPr lang="ro-RO" b="1" dirty="0"/>
              <a:t>cheltuieli de transport, </a:t>
            </a:r>
          </a:p>
          <a:p>
            <a:r>
              <a:rPr lang="ro-RO" b="1" dirty="0"/>
              <a:t>cheltuieli de cazare. </a:t>
            </a:r>
          </a:p>
          <a:p>
            <a:pPr marL="0" indent="0">
              <a:buNone/>
            </a:pPr>
            <a:r>
              <a:rPr lang="ro-RO" dirty="0"/>
              <a:t>		</a:t>
            </a:r>
            <a:r>
              <a:rPr lang="ro-RO" i="1" dirty="0"/>
              <a:t> în limita fondurilor disponibile</a:t>
            </a:r>
          </a:p>
        </p:txBody>
      </p:sp>
    </p:spTree>
    <p:extLst>
      <p:ext uri="{BB962C8B-B14F-4D97-AF65-F5344CB8AC3E}">
        <p14:creationId xmlns:p14="http://schemas.microsoft.com/office/powerpoint/2010/main" val="186998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BF94BFE3-E737-1746-B1C4-91FB1C491A30}"/>
              </a:ext>
            </a:extLst>
          </p:cNvPr>
          <p:cNvSpPr>
            <a:spLocks noGrp="1"/>
          </p:cNvSpPr>
          <p:nvPr>
            <p:ph type="title"/>
          </p:nvPr>
        </p:nvSpPr>
        <p:spPr>
          <a:xfrm>
            <a:off x="304800" y="152400"/>
            <a:ext cx="8305800" cy="1066800"/>
          </a:xfrm>
        </p:spPr>
        <p:txBody>
          <a:bodyPr/>
          <a:lstStyle/>
          <a:p>
            <a:r>
              <a:rPr lang="ro-RO" sz="4000" dirty="0" err="1"/>
              <a:t>http</a:t>
            </a:r>
            <a:r>
              <a:rPr lang="ro-RO" sz="4000" dirty="0"/>
              <a:t>://</a:t>
            </a:r>
            <a:r>
              <a:rPr lang="ro-RO" sz="4000" dirty="0" err="1"/>
              <a:t>doctorat.ase.ro</a:t>
            </a:r>
            <a:endParaRPr lang="en-US" altLang="ro-RO" sz="3600" i="1" dirty="0">
              <a:solidFill>
                <a:srgbClr val="9C4839"/>
              </a:solidFill>
              <a:latin typeface="Mistral" panose="03090702030407020403" pitchFamily="66" charset="0"/>
              <a:ea typeface="ＭＳ Ｐゴシック" panose="020B0600070205080204" pitchFamily="34" charset="-128"/>
            </a:endParaRPr>
          </a:p>
        </p:txBody>
      </p:sp>
      <p:pic>
        <p:nvPicPr>
          <p:cNvPr id="4" name="Content Placeholder 3">
            <a:extLst>
              <a:ext uri="{FF2B5EF4-FFF2-40B4-BE49-F238E27FC236}">
                <a16:creationId xmlns:a16="http://schemas.microsoft.com/office/drawing/2014/main" id="{4A77BAD5-4EDA-1F01-52D0-1106DCEFE0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345" y="1066800"/>
            <a:ext cx="8791346" cy="5715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B3DD26-57A8-954A-80AA-8C23A7D699F5}"/>
              </a:ext>
            </a:extLst>
          </p:cNvPr>
          <p:cNvSpPr>
            <a:spLocks noGrp="1"/>
          </p:cNvSpPr>
          <p:nvPr>
            <p:ph idx="1"/>
          </p:nvPr>
        </p:nvSpPr>
        <p:spPr>
          <a:xfrm>
            <a:off x="304800" y="685800"/>
            <a:ext cx="8382000" cy="5715000"/>
          </a:xfrm>
        </p:spPr>
        <p:txBody>
          <a:bodyPr/>
          <a:lstStyle/>
          <a:p>
            <a:pPr algn="just"/>
            <a:r>
              <a:rPr lang="ro-RO" dirty="0"/>
              <a:t>pentru participarea la conferințe organizate pe teritoriul României suma maximă ce poate fi decontată este de </a:t>
            </a:r>
            <a:r>
              <a:rPr lang="ro-RO" dirty="0">
                <a:solidFill>
                  <a:srgbClr val="0070C0"/>
                </a:solidFill>
              </a:rPr>
              <a:t>3000 lei </a:t>
            </a:r>
          </a:p>
          <a:p>
            <a:pPr algn="just"/>
            <a:r>
              <a:rPr lang="ro-RO" dirty="0"/>
              <a:t>pentru participarea la conferințe internaționale: suma maximă ce poate fi decontată este </a:t>
            </a:r>
            <a:r>
              <a:rPr lang="ro-RO" dirty="0">
                <a:solidFill>
                  <a:srgbClr val="0070C0"/>
                </a:solidFill>
              </a:rPr>
              <a:t>5000 lei </a:t>
            </a:r>
          </a:p>
          <a:p>
            <a:pPr algn="just"/>
            <a:r>
              <a:rPr lang="ro-RO" dirty="0" err="1">
                <a:solidFill>
                  <a:srgbClr val="C00000"/>
                </a:solidFill>
              </a:rPr>
              <a:t>Atentie</a:t>
            </a:r>
            <a:r>
              <a:rPr lang="ro-RO" dirty="0">
                <a:solidFill>
                  <a:srgbClr val="C00000"/>
                </a:solidFill>
              </a:rPr>
              <a:t> la termenele de depunere a documentelor</a:t>
            </a:r>
          </a:p>
          <a:p>
            <a:pPr marL="0" indent="0" algn="just">
              <a:buNone/>
            </a:pPr>
            <a:r>
              <a:rPr lang="ro-RO" dirty="0"/>
              <a:t>Detalii:</a:t>
            </a:r>
          </a:p>
          <a:p>
            <a:r>
              <a:rPr lang="ro-RO" sz="2400" dirty="0" err="1">
                <a:solidFill>
                  <a:srgbClr val="0070C0"/>
                </a:solidFill>
              </a:rPr>
              <a:t>https</a:t>
            </a:r>
            <a:r>
              <a:rPr lang="ro-RO" sz="2400" dirty="0">
                <a:solidFill>
                  <a:srgbClr val="0070C0"/>
                </a:solidFill>
              </a:rPr>
              <a:t>://</a:t>
            </a:r>
            <a:r>
              <a:rPr lang="ro-RO" sz="2400" dirty="0" err="1">
                <a:solidFill>
                  <a:srgbClr val="0070C0"/>
                </a:solidFill>
              </a:rPr>
              <a:t>doctorat.ase.ro</a:t>
            </a:r>
            <a:r>
              <a:rPr lang="ro-RO" sz="2400" dirty="0">
                <a:solidFill>
                  <a:srgbClr val="0070C0"/>
                </a:solidFill>
              </a:rPr>
              <a:t>/</a:t>
            </a:r>
            <a:r>
              <a:rPr lang="ro-RO" sz="2400" dirty="0" err="1">
                <a:solidFill>
                  <a:srgbClr val="0070C0"/>
                </a:solidFill>
              </a:rPr>
              <a:t>conferinte</a:t>
            </a:r>
            <a:r>
              <a:rPr lang="ro-RO" sz="2400" dirty="0">
                <a:solidFill>
                  <a:srgbClr val="0070C0"/>
                </a:solidFill>
              </a:rPr>
              <a:t>/norme-</a:t>
            </a:r>
            <a:r>
              <a:rPr lang="ro-RO" sz="2400" dirty="0" err="1">
                <a:solidFill>
                  <a:srgbClr val="0070C0"/>
                </a:solidFill>
              </a:rPr>
              <a:t>csud</a:t>
            </a:r>
            <a:r>
              <a:rPr lang="ro-RO" sz="2400" dirty="0">
                <a:solidFill>
                  <a:srgbClr val="0070C0"/>
                </a:solidFill>
              </a:rPr>
              <a:t>/</a:t>
            </a:r>
          </a:p>
        </p:txBody>
      </p:sp>
    </p:spTree>
    <p:extLst>
      <p:ext uri="{BB962C8B-B14F-4D97-AF65-F5344CB8AC3E}">
        <p14:creationId xmlns:p14="http://schemas.microsoft.com/office/powerpoint/2010/main" val="413780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958B-5A94-B047-8BD9-9541D7878C0B}"/>
              </a:ext>
            </a:extLst>
          </p:cNvPr>
          <p:cNvSpPr>
            <a:spLocks noGrp="1"/>
          </p:cNvSpPr>
          <p:nvPr>
            <p:ph type="title"/>
          </p:nvPr>
        </p:nvSpPr>
        <p:spPr/>
        <p:txBody>
          <a:bodyPr/>
          <a:lstStyle/>
          <a:p>
            <a:r>
              <a:rPr lang="en-US" dirty="0" err="1"/>
              <a:t>Decontare</a:t>
            </a:r>
            <a:r>
              <a:rPr lang="en-US" dirty="0"/>
              <a:t> </a:t>
            </a:r>
            <a:r>
              <a:rPr lang="en-US" dirty="0" err="1"/>
              <a:t>articole</a:t>
            </a:r>
            <a:r>
              <a:rPr lang="en-US" dirty="0"/>
              <a:t> ISI</a:t>
            </a:r>
            <a:endParaRPr lang="ro-RO" dirty="0"/>
          </a:p>
        </p:txBody>
      </p:sp>
      <p:sp>
        <p:nvSpPr>
          <p:cNvPr id="3" name="Content Placeholder 2">
            <a:extLst>
              <a:ext uri="{FF2B5EF4-FFF2-40B4-BE49-F238E27FC236}">
                <a16:creationId xmlns:a16="http://schemas.microsoft.com/office/drawing/2014/main" id="{262C099F-2AB0-BD44-8C19-5E72E5B67582}"/>
              </a:ext>
            </a:extLst>
          </p:cNvPr>
          <p:cNvSpPr>
            <a:spLocks noGrp="1"/>
          </p:cNvSpPr>
          <p:nvPr>
            <p:ph idx="1"/>
          </p:nvPr>
        </p:nvSpPr>
        <p:spPr>
          <a:xfrm>
            <a:off x="457200" y="1600200"/>
            <a:ext cx="8229600" cy="5257800"/>
          </a:xfrm>
        </p:spPr>
        <p:txBody>
          <a:bodyPr/>
          <a:lstStyle/>
          <a:p>
            <a:pPr algn="just"/>
            <a:endParaRPr lang="en-US" sz="1800" dirty="0">
              <a:latin typeface="Cambria" panose="02040503050406030204" pitchFamily="18" charset="0"/>
              <a:cs typeface="Times New Roman" panose="02020603050405020304" pitchFamily="18" charset="0"/>
            </a:endParaRPr>
          </a:p>
          <a:p>
            <a:pPr indent="-306900" algn="just">
              <a:spcBef>
                <a:spcPts val="0"/>
              </a:spcBef>
            </a:pP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Sunt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eligibile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pentru</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decontare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taxele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de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publicare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articolelor</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științifice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publicate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în</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reviste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indexate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Web of Science, cu AIS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diferit</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de 0.</a:t>
            </a:r>
            <a:r>
              <a:rPr lang="en-RO" sz="2000" dirty="0">
                <a:effectLst/>
              </a:rPr>
              <a:t> </a:t>
            </a:r>
          </a:p>
          <a:p>
            <a:pPr algn="just"/>
            <a:endParaRPr lang="en-US" sz="2000" dirty="0">
              <a:effectLst/>
              <a:latin typeface="Cambria" panose="02040503050406030204" pitchFamily="18" charset="0"/>
              <a:cs typeface="Times New Roman" panose="02020603050405020304" pitchFamily="18" charset="0"/>
            </a:endParaRPr>
          </a:p>
          <a:p>
            <a:pPr algn="just"/>
            <a:r>
              <a:rPr lang="ro-RO" sz="2000" dirty="0">
                <a:solidFill>
                  <a:srgbClr val="000000"/>
                </a:solidFill>
                <a:effectLst/>
                <a:latin typeface="Cambria" panose="02040503050406030204" pitchFamily="18" charset="0"/>
                <a:ea typeface="Times New Roman" panose="02020603050405020304" pitchFamily="18" charset="0"/>
              </a:rPr>
              <a:t>Fiecare student doctorand, eligibil, poate solicita decontarea taxei de publicare pentru maxim 1 articol pe an, în calitate de autor sau coautor.</a:t>
            </a:r>
          </a:p>
          <a:p>
            <a:pPr algn="just"/>
            <a:endParaRPr lang="en-RO" sz="2000" dirty="0">
              <a:solidFill>
                <a:srgbClr val="000000"/>
              </a:solidFill>
              <a:effectLst/>
              <a:latin typeface="Times New Roman" panose="02020603050405020304" pitchFamily="18" charset="0"/>
              <a:ea typeface="Times New Roman" panose="02020603050405020304" pitchFamily="18" charset="0"/>
            </a:endParaRPr>
          </a:p>
          <a:p>
            <a:pPr algn="just"/>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În</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situația</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în</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care un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articol</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pentru</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care se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solicită</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decontarea</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are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mai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multi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autori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taxa de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publicare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se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împarte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la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numărul</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de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autori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iar</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susținerea</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financiară</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publicării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se face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numai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pentru</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partea</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corespunzătoare</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studenților</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 </a:t>
            </a:r>
            <a:r>
              <a:rPr lang="en-US" sz="2000" dirty="0" err="1">
                <a:effectLst/>
                <a:latin typeface="Cambria" panose="02040503050406030204" pitchFamily="18" charset="0"/>
                <a:ea typeface="Times New Roman" panose="02020603050405020304" pitchFamily="18" charset="0"/>
                <a:cs typeface="Times New Roman" panose="02020603050405020304" pitchFamily="18" charset="0"/>
              </a:rPr>
              <a:t>doctoranzi</a:t>
            </a:r>
            <a:r>
              <a:rPr lang="en-US" sz="2000" dirty="0">
                <a:effectLst/>
                <a:latin typeface="Cambria" panose="02040503050406030204" pitchFamily="18" charset="0"/>
                <a:ea typeface="Times New Roman" panose="02020603050405020304" pitchFamily="18" charset="0"/>
                <a:cs typeface="Times New Roman" panose="02020603050405020304" pitchFamily="18" charset="0"/>
              </a:rPr>
              <a:t> din ASE</a:t>
            </a:r>
            <a:r>
              <a:rPr lang="en-RO" sz="2000" dirty="0">
                <a:effectLst/>
              </a:rPr>
              <a:t> </a:t>
            </a:r>
            <a:endParaRPr lang="ro-RO" sz="2000" dirty="0">
              <a:effectLst/>
            </a:endParaRPr>
          </a:p>
          <a:p>
            <a:pPr marL="0" indent="0" algn="just">
              <a:buNone/>
            </a:pPr>
            <a:r>
              <a:rPr lang="ro-RO" sz="2000" dirty="0"/>
              <a:t>Detalii:</a:t>
            </a:r>
          </a:p>
          <a:p>
            <a:r>
              <a:rPr lang="ro-RO" sz="2000" dirty="0" err="1">
                <a:solidFill>
                  <a:srgbClr val="0070C0"/>
                </a:solidFill>
              </a:rPr>
              <a:t>https</a:t>
            </a:r>
            <a:r>
              <a:rPr lang="ro-RO" sz="2000" dirty="0">
                <a:solidFill>
                  <a:srgbClr val="0070C0"/>
                </a:solidFill>
              </a:rPr>
              <a:t>://</a:t>
            </a:r>
            <a:r>
              <a:rPr lang="ro-RO" sz="2000" dirty="0" err="1">
                <a:solidFill>
                  <a:srgbClr val="0070C0"/>
                </a:solidFill>
              </a:rPr>
              <a:t>doctorat.ase.ro</a:t>
            </a:r>
            <a:r>
              <a:rPr lang="ro-RO" sz="2000" dirty="0">
                <a:solidFill>
                  <a:srgbClr val="0070C0"/>
                </a:solidFill>
              </a:rPr>
              <a:t>/</a:t>
            </a:r>
            <a:r>
              <a:rPr lang="ro-RO" sz="2000" dirty="0" err="1">
                <a:solidFill>
                  <a:srgbClr val="0070C0"/>
                </a:solidFill>
              </a:rPr>
              <a:t>conferinte</a:t>
            </a:r>
            <a:r>
              <a:rPr lang="ro-RO" sz="2000" dirty="0">
                <a:solidFill>
                  <a:srgbClr val="0070C0"/>
                </a:solidFill>
              </a:rPr>
              <a:t>/norme-</a:t>
            </a:r>
            <a:r>
              <a:rPr lang="ro-RO" sz="2000" dirty="0" err="1">
                <a:solidFill>
                  <a:srgbClr val="0070C0"/>
                </a:solidFill>
              </a:rPr>
              <a:t>csud</a:t>
            </a:r>
            <a:r>
              <a:rPr lang="ro-RO" sz="2000" dirty="0">
                <a:solidFill>
                  <a:srgbClr val="0070C0"/>
                </a:solidFill>
              </a:rPr>
              <a:t>/</a:t>
            </a:r>
            <a:endParaRPr lang="ro-RO" sz="2000" dirty="0"/>
          </a:p>
        </p:txBody>
      </p:sp>
    </p:spTree>
    <p:extLst>
      <p:ext uri="{BB962C8B-B14F-4D97-AF65-F5344CB8AC3E}">
        <p14:creationId xmlns:p14="http://schemas.microsoft.com/office/powerpoint/2010/main" val="253229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Mobilitate</a:t>
            </a:r>
            <a:r>
              <a:rPr lang="en-US" dirty="0"/>
              <a:t> </a:t>
            </a:r>
            <a:r>
              <a:rPr lang="en-US" dirty="0" err="1"/>
              <a:t>internationala</a:t>
            </a:r>
            <a:endParaRPr lang="en-US" dirty="0"/>
          </a:p>
        </p:txBody>
      </p:sp>
      <p:sp>
        <p:nvSpPr>
          <p:cNvPr id="3" name="Content Placeholder 2"/>
          <p:cNvSpPr>
            <a:spLocks noGrp="1"/>
          </p:cNvSpPr>
          <p:nvPr>
            <p:ph idx="1"/>
          </p:nvPr>
        </p:nvSpPr>
        <p:spPr>
          <a:xfrm>
            <a:off x="457200" y="1600200"/>
            <a:ext cx="8229600" cy="4983162"/>
          </a:xfrm>
        </p:spPr>
        <p:txBody>
          <a:bodyPr/>
          <a:lstStyle/>
          <a:p>
            <a:pPr marL="457835" marR="448945" indent="635" algn="ctr" rtl="0" fontAlgn="base">
              <a:spcBef>
                <a:spcPts val="65"/>
              </a:spcBef>
            </a:pPr>
            <a:r>
              <a:rPr lang="en-GB" sz="1800" b="1" i="0" u="none" strike="noStrike" dirty="0">
                <a:solidFill>
                  <a:srgbClr val="2973BD"/>
                </a:solidFill>
                <a:effectLst/>
                <a:latin typeface="Cambria" panose="02040503050406030204" pitchFamily="18" charset="0"/>
                <a:hlinkClick r:id="rId2"/>
              </a:rPr>
              <a:t> </a:t>
            </a:r>
            <a:endParaRPr lang="en-GB" b="0" i="0" u="none" strike="noStrike" dirty="0">
              <a:solidFill>
                <a:srgbClr val="222222"/>
              </a:solidFill>
              <a:effectLst/>
              <a:latin typeface="inherit"/>
            </a:endParaRPr>
          </a:p>
          <a:p>
            <a:r>
              <a:rPr lang="ro-RO" sz="1800" dirty="0">
                <a:solidFill>
                  <a:srgbClr val="000000"/>
                </a:solidFill>
                <a:effectLst/>
                <a:latin typeface="Cambria" panose="02040503050406030204" pitchFamily="18" charset="0"/>
                <a:ea typeface="Times New Roman" panose="02020603050405020304" pitchFamily="18" charset="0"/>
              </a:rPr>
              <a:t>Studenții doctoranzi care sunt admiși pe </a:t>
            </a:r>
            <a:r>
              <a:rPr lang="ro-RO" sz="1800" b="1" dirty="0">
                <a:solidFill>
                  <a:srgbClr val="000000"/>
                </a:solidFill>
                <a:effectLst/>
                <a:latin typeface="Cambria" panose="02040503050406030204" pitchFamily="18" charset="0"/>
                <a:ea typeface="Times New Roman" panose="02020603050405020304" pitchFamily="18" charset="0"/>
              </a:rPr>
              <a:t>locurile finanțate de la buget, cu bursă</a:t>
            </a:r>
            <a:r>
              <a:rPr lang="ro-RO" sz="1800" dirty="0">
                <a:solidFill>
                  <a:srgbClr val="000000"/>
                </a:solidFill>
                <a:effectLst/>
                <a:latin typeface="Cambria" panose="02040503050406030204" pitchFamily="18" charset="0"/>
                <a:ea typeface="Times New Roman" panose="02020603050405020304" pitchFamily="18" charset="0"/>
              </a:rPr>
              <a:t>, au obligația să participe pe durata celor 4 ani de studii doctorale pentru o perioadă de </a:t>
            </a:r>
            <a:r>
              <a:rPr lang="ro-RO" sz="1800" b="1" dirty="0">
                <a:solidFill>
                  <a:srgbClr val="0070C0"/>
                </a:solidFill>
                <a:effectLst/>
                <a:latin typeface="Cambria" panose="02040503050406030204" pitchFamily="18" charset="0"/>
                <a:ea typeface="Times New Roman" panose="02020603050405020304" pitchFamily="18" charset="0"/>
              </a:rPr>
              <a:t>minim 1 lună </a:t>
            </a:r>
            <a:r>
              <a:rPr lang="ro-RO" sz="1800" dirty="0">
                <a:solidFill>
                  <a:srgbClr val="000000"/>
                </a:solidFill>
                <a:effectLst/>
                <a:latin typeface="Cambria" panose="02040503050406030204" pitchFamily="18" charset="0"/>
                <a:ea typeface="Times New Roman" panose="02020603050405020304" pitchFamily="18" charset="0"/>
              </a:rPr>
              <a:t>în cadrul programelor de mobilități ale Academiei de Studii Economice din București (mobilitate cu prezență fizică în universitatea din străinătate). </a:t>
            </a:r>
          </a:p>
          <a:p>
            <a:pPr marL="0" indent="0">
              <a:buNone/>
            </a:pPr>
            <a:endParaRPr lang="en-RO" sz="1800" dirty="0">
              <a:solidFill>
                <a:srgbClr val="000000"/>
              </a:solidFill>
              <a:effectLst/>
              <a:latin typeface="Times New Roman" panose="02020603050405020304" pitchFamily="18" charset="0"/>
              <a:ea typeface="Times New Roman" panose="02020603050405020304" pitchFamily="18" charset="0"/>
            </a:endParaRPr>
          </a:p>
          <a:p>
            <a:r>
              <a:rPr lang="ro-RO" sz="1800" dirty="0">
                <a:effectLst/>
                <a:latin typeface="Cambria" panose="02040503050406030204" pitchFamily="18" charset="0"/>
                <a:ea typeface="Times New Roman" panose="02020603050405020304" pitchFamily="18" charset="0"/>
                <a:cs typeface="Times New Roman" panose="02020603050405020304" pitchFamily="18" charset="0"/>
              </a:rPr>
              <a:t>Mobilitățile studenților doctoranzi vizează stagii de cercetare/documentare sau de studiu (prin participarea la cursuri, seminarii, workshopuri organizate de universitatea gazdă).</a:t>
            </a:r>
            <a:r>
              <a:rPr lang="en-RO" dirty="0">
                <a:effectLst/>
              </a:rPr>
              <a:t> </a:t>
            </a:r>
            <a:endParaRPr lang="ro-RO" dirty="0">
              <a:effectLst/>
            </a:endParaRPr>
          </a:p>
          <a:p>
            <a:pPr marL="0" indent="0">
              <a:buNone/>
            </a:pPr>
            <a:endParaRPr lang="ro-RO" dirty="0">
              <a:effectLst/>
            </a:endParaRPr>
          </a:p>
          <a:p>
            <a:pPr marL="0" indent="0" algn="just">
              <a:buNone/>
            </a:pPr>
            <a:r>
              <a:rPr lang="ro-RO" sz="2000" dirty="0"/>
              <a:t>Detalii:</a:t>
            </a:r>
          </a:p>
          <a:p>
            <a:r>
              <a:rPr lang="ro-RO" sz="2000" dirty="0" err="1">
                <a:solidFill>
                  <a:srgbClr val="0070C0"/>
                </a:solidFill>
              </a:rPr>
              <a:t>https</a:t>
            </a:r>
            <a:r>
              <a:rPr lang="ro-RO" sz="2000" dirty="0">
                <a:solidFill>
                  <a:srgbClr val="0070C0"/>
                </a:solidFill>
              </a:rPr>
              <a:t>://</a:t>
            </a:r>
            <a:r>
              <a:rPr lang="ro-RO" sz="2000" dirty="0" err="1">
                <a:solidFill>
                  <a:srgbClr val="0070C0"/>
                </a:solidFill>
              </a:rPr>
              <a:t>doctorat.ase.ro</a:t>
            </a:r>
            <a:r>
              <a:rPr lang="ro-RO" sz="2000" dirty="0">
                <a:solidFill>
                  <a:srgbClr val="0070C0"/>
                </a:solidFill>
              </a:rPr>
              <a:t>/</a:t>
            </a:r>
            <a:r>
              <a:rPr lang="ro-RO" sz="2000" dirty="0" err="1">
                <a:solidFill>
                  <a:srgbClr val="0070C0"/>
                </a:solidFill>
              </a:rPr>
              <a:t>conferinte</a:t>
            </a:r>
            <a:r>
              <a:rPr lang="ro-RO" sz="2000" dirty="0">
                <a:solidFill>
                  <a:srgbClr val="0070C0"/>
                </a:solidFill>
              </a:rPr>
              <a:t>/norme-</a:t>
            </a:r>
            <a:r>
              <a:rPr lang="ro-RO" sz="2000" dirty="0" err="1">
                <a:solidFill>
                  <a:srgbClr val="0070C0"/>
                </a:solidFill>
              </a:rPr>
              <a:t>csud</a:t>
            </a:r>
            <a:r>
              <a:rPr lang="ro-RO" sz="2000" dirty="0">
                <a:solidFill>
                  <a:srgbClr val="0070C0"/>
                </a:solidFill>
              </a:rPr>
              <a:t>/</a:t>
            </a:r>
            <a:endParaRPr lang="en-US" dirty="0"/>
          </a:p>
        </p:txBody>
      </p:sp>
    </p:spTree>
    <p:extLst>
      <p:ext uri="{BB962C8B-B14F-4D97-AF65-F5344CB8AC3E}">
        <p14:creationId xmlns:p14="http://schemas.microsoft.com/office/powerpoint/2010/main" val="634819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9956-E56E-4ED7-DDC7-05359A55824A}"/>
              </a:ext>
            </a:extLst>
          </p:cNvPr>
          <p:cNvSpPr>
            <a:spLocks noGrp="1"/>
          </p:cNvSpPr>
          <p:nvPr>
            <p:ph type="title"/>
          </p:nvPr>
        </p:nvSpPr>
        <p:spPr/>
        <p:txBody>
          <a:bodyPr/>
          <a:lstStyle/>
          <a:p>
            <a:endParaRPr lang="en-RO"/>
          </a:p>
        </p:txBody>
      </p:sp>
      <p:sp>
        <p:nvSpPr>
          <p:cNvPr id="3" name="Content Placeholder 2">
            <a:extLst>
              <a:ext uri="{FF2B5EF4-FFF2-40B4-BE49-F238E27FC236}">
                <a16:creationId xmlns:a16="http://schemas.microsoft.com/office/drawing/2014/main" id="{BA9C0040-E817-AE33-CA04-E532A8C092C8}"/>
              </a:ext>
            </a:extLst>
          </p:cNvPr>
          <p:cNvSpPr>
            <a:spLocks noGrp="1"/>
          </p:cNvSpPr>
          <p:nvPr>
            <p:ph idx="1"/>
          </p:nvPr>
        </p:nvSpPr>
        <p:spPr/>
        <p:txBody>
          <a:bodyPr/>
          <a:lstStyle/>
          <a:p>
            <a:r>
              <a:rPr lang="ro-RO" sz="1800" b="1" i="1" dirty="0">
                <a:solidFill>
                  <a:srgbClr val="000000"/>
                </a:solidFill>
                <a:effectLst/>
                <a:latin typeface="Cambria" panose="02040503050406030204" pitchFamily="18" charset="0"/>
                <a:ea typeface="Times New Roman" panose="02020603050405020304" pitchFamily="18" charset="0"/>
              </a:rPr>
              <a:t>Mobilitatea internațională finanțată prin programele ERASMUS</a:t>
            </a:r>
            <a:endParaRPr lang="ro-RO" sz="1800" b="1" i="1" dirty="0">
              <a:solidFill>
                <a:srgbClr val="000000"/>
              </a:solidFill>
              <a:latin typeface="Cambria" panose="02040503050406030204" pitchFamily="18" charset="0"/>
              <a:ea typeface="Times New Roman" panose="02020603050405020304" pitchFamily="18" charset="0"/>
            </a:endParaRPr>
          </a:p>
          <a:p>
            <a:r>
              <a:rPr lang="ro-RO"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2"/>
              </a:rPr>
              <a:t>https://international.ase.ro/21/</a:t>
            </a:r>
            <a:r>
              <a:rPr lang="en-RO" sz="1100" dirty="0">
                <a:effectLst/>
              </a:rPr>
              <a:t> </a:t>
            </a:r>
          </a:p>
          <a:p>
            <a:r>
              <a:rPr lang="en-RO" sz="1800" dirty="0">
                <a:solidFill>
                  <a:srgbClr val="00B050"/>
                </a:solidFill>
                <a:effectLst/>
                <a:latin typeface="Cambria" panose="02040503050406030204" pitchFamily="18" charset="0"/>
                <a:ea typeface="Times New Roman" panose="02020603050405020304" pitchFamily="18" charset="0"/>
                <a:cs typeface="Times New Roman" panose="02020603050405020304" pitchFamily="18" charset="0"/>
              </a:rPr>
              <a:t> </a:t>
            </a:r>
            <a:r>
              <a:rPr lang="ro-RO" sz="1800" u="sng"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https://international.ase.ro/21/index.php/erasmus-for-placements/</a:t>
            </a:r>
            <a:r>
              <a:rPr lang="en-RO" sz="1100" dirty="0">
                <a:effectLst/>
              </a:rPr>
              <a:t> </a:t>
            </a:r>
            <a:endParaRPr lang="ro-RO" sz="1800" b="1" i="1" dirty="0">
              <a:solidFill>
                <a:srgbClr val="000000"/>
              </a:solidFill>
              <a:latin typeface="Cambria" panose="02040503050406030204" pitchFamily="18" charset="0"/>
              <a:ea typeface="Times New Roman" panose="02020603050405020304" pitchFamily="18" charset="0"/>
            </a:endParaRPr>
          </a:p>
          <a:p>
            <a:endParaRPr lang="en-RO" sz="1800" dirty="0">
              <a:solidFill>
                <a:srgbClr val="000000"/>
              </a:solidFill>
              <a:latin typeface="Times New Roman" panose="02020603050405020304" pitchFamily="18" charset="0"/>
              <a:ea typeface="Times New Roman" panose="02020603050405020304" pitchFamily="18" charset="0"/>
            </a:endParaRPr>
          </a:p>
          <a:p>
            <a:r>
              <a:rPr lang="ro-RO" sz="1800" b="1" i="1" dirty="0">
                <a:solidFill>
                  <a:srgbClr val="000000"/>
                </a:solidFill>
                <a:effectLst/>
                <a:latin typeface="Cambria" panose="02040503050406030204" pitchFamily="18" charset="0"/>
                <a:ea typeface="Times New Roman" panose="02020603050405020304" pitchFamily="18" charset="0"/>
              </a:rPr>
              <a:t>Mobilitatea internațională prin fonduri CSUD</a:t>
            </a:r>
          </a:p>
          <a:p>
            <a:r>
              <a:rPr lang="en-GB" sz="1800" b="1" i="0" u="none" strike="noStrike" dirty="0">
                <a:effectLst/>
                <a:latin typeface="-apple-system"/>
                <a:hlinkClick r:id="rId4"/>
              </a:rPr>
              <a:t>Norme interne ale Consiliului pentru Studiile Universitare de Doctorat privind participarea studenților-doctoranzi din Academia de Studii Economice din București la mobilități internaționale</a:t>
            </a:r>
            <a:endParaRPr lang="en-RO" sz="1800"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4273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0AC61-40D6-B1A8-1870-9F998F5B4D6E}"/>
              </a:ext>
            </a:extLst>
          </p:cNvPr>
          <p:cNvSpPr>
            <a:spLocks noGrp="1"/>
          </p:cNvSpPr>
          <p:nvPr>
            <p:ph type="title"/>
          </p:nvPr>
        </p:nvSpPr>
        <p:spPr/>
        <p:txBody>
          <a:bodyPr/>
          <a:lstStyle/>
          <a:p>
            <a:br>
              <a:rPr lang="ro-RO" dirty="0"/>
            </a:br>
            <a:r>
              <a:rPr lang="en-RO" dirty="0"/>
              <a:t>Information in English</a:t>
            </a:r>
          </a:p>
        </p:txBody>
      </p:sp>
      <p:sp>
        <p:nvSpPr>
          <p:cNvPr id="3" name="Content Placeholder 2">
            <a:extLst>
              <a:ext uri="{FF2B5EF4-FFF2-40B4-BE49-F238E27FC236}">
                <a16:creationId xmlns:a16="http://schemas.microsoft.com/office/drawing/2014/main" id="{460342E3-3F5F-7991-4964-62349A7267EA}"/>
              </a:ext>
            </a:extLst>
          </p:cNvPr>
          <p:cNvSpPr>
            <a:spLocks noGrp="1"/>
          </p:cNvSpPr>
          <p:nvPr>
            <p:ph idx="1"/>
          </p:nvPr>
        </p:nvSpPr>
        <p:spPr>
          <a:xfrm>
            <a:off x="457200" y="1600200"/>
            <a:ext cx="8229600" cy="4983162"/>
          </a:xfrm>
        </p:spPr>
        <p:txBody>
          <a:bodyPr/>
          <a:lstStyle/>
          <a:p>
            <a:pPr algn="ctr"/>
            <a:endParaRPr lang="ro-RO" dirty="0">
              <a:hlinkClick r:id="rId2"/>
            </a:endParaRPr>
          </a:p>
          <a:p>
            <a:pPr algn="ctr"/>
            <a:r>
              <a:rPr lang="en-GB" dirty="0">
                <a:hlinkClick r:id="rId3"/>
              </a:rPr>
              <a:t>https://doctorat.ase.ro/en/home/</a:t>
            </a:r>
            <a:endParaRPr lang="en-GB" dirty="0"/>
          </a:p>
          <a:p>
            <a:pPr marL="0" indent="0" algn="ctr">
              <a:buNone/>
            </a:pPr>
            <a:endParaRPr lang="en-GB" dirty="0"/>
          </a:p>
          <a:p>
            <a:endParaRPr lang="en-RO" dirty="0"/>
          </a:p>
        </p:txBody>
      </p:sp>
    </p:spTree>
    <p:extLst>
      <p:ext uri="{BB962C8B-B14F-4D97-AF65-F5344CB8AC3E}">
        <p14:creationId xmlns:p14="http://schemas.microsoft.com/office/powerpoint/2010/main" val="3014809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7501-F5A5-7446-A8F2-606B56ACD4D3}"/>
              </a:ext>
            </a:extLst>
          </p:cNvPr>
          <p:cNvSpPr>
            <a:spLocks noGrp="1"/>
          </p:cNvSpPr>
          <p:nvPr>
            <p:ph type="title"/>
          </p:nvPr>
        </p:nvSpPr>
        <p:spPr>
          <a:xfrm>
            <a:off x="457200" y="36286"/>
            <a:ext cx="8229600" cy="1143000"/>
          </a:xfrm>
        </p:spPr>
        <p:txBody>
          <a:bodyPr/>
          <a:lstStyle/>
          <a:p>
            <a:r>
              <a:rPr lang="ro-RO" dirty="0" err="1"/>
              <a:t>What's</a:t>
            </a:r>
            <a:r>
              <a:rPr lang="ro-RO" dirty="0"/>
              <a:t> </a:t>
            </a:r>
            <a:r>
              <a:rPr lang="ro-RO" dirty="0" err="1"/>
              <a:t>next</a:t>
            </a:r>
            <a:r>
              <a:rPr lang="ro-RO" dirty="0"/>
              <a:t>?</a:t>
            </a:r>
          </a:p>
        </p:txBody>
      </p:sp>
      <p:sp>
        <p:nvSpPr>
          <p:cNvPr id="3" name="Content Placeholder 2">
            <a:extLst>
              <a:ext uri="{FF2B5EF4-FFF2-40B4-BE49-F238E27FC236}">
                <a16:creationId xmlns:a16="http://schemas.microsoft.com/office/drawing/2014/main" id="{A8689CDB-8484-8B45-ABB1-359E6633F1E0}"/>
              </a:ext>
            </a:extLst>
          </p:cNvPr>
          <p:cNvSpPr>
            <a:spLocks noGrp="1"/>
          </p:cNvSpPr>
          <p:nvPr>
            <p:ph idx="1"/>
          </p:nvPr>
        </p:nvSpPr>
        <p:spPr>
          <a:xfrm>
            <a:off x="304800" y="914400"/>
            <a:ext cx="8686800" cy="5907314"/>
          </a:xfrm>
        </p:spPr>
        <p:txBody>
          <a:bodyPr/>
          <a:lstStyle/>
          <a:p>
            <a:pPr marL="514350" indent="-514350" algn="just">
              <a:buFont typeface="Arial" panose="020B0604020202020204" pitchFamily="34" charset="0"/>
              <a:buAutoNum type="arabicPeriod"/>
            </a:pPr>
            <a:r>
              <a:rPr lang="en-US" sz="3200" dirty="0"/>
              <a:t>Signing the contract (CSUD Secretariate</a:t>
            </a:r>
            <a:r>
              <a:rPr lang="ro-RO" sz="3200" dirty="0"/>
              <a:t> –</a:t>
            </a:r>
          </a:p>
          <a:p>
            <a:pPr marL="0" indent="0" algn="just">
              <a:buNone/>
            </a:pPr>
            <a:r>
              <a:rPr lang="en-GB" dirty="0"/>
              <a:t>stage 1- period October 2-3</a:t>
            </a:r>
            <a:r>
              <a:rPr lang="en-US" sz="3200" dirty="0"/>
              <a:t>)</a:t>
            </a:r>
          </a:p>
          <a:p>
            <a:r>
              <a:rPr lang="en-GB" sz="2000" dirty="0"/>
              <a:t>Considering the Regulation regarding the organization and conduct of the admission exam for university study programs, academic year 2024-2025, PLEASE SUBMIT TO THE CSUD SECRETARIAT at </a:t>
            </a:r>
            <a:r>
              <a:rPr lang="en-GB" sz="2000" dirty="0" err="1"/>
              <a:t>Piața</a:t>
            </a:r>
            <a:r>
              <a:rPr lang="en-GB" sz="2000" dirty="0"/>
              <a:t> </a:t>
            </a:r>
            <a:r>
              <a:rPr lang="en-GB" sz="2000" dirty="0" err="1"/>
              <a:t>Romană</a:t>
            </a:r>
            <a:r>
              <a:rPr lang="en-GB" sz="2000" dirty="0"/>
              <a:t>, No. 7, 6th floor, BETWEEN OCTOBER 2 AND OCTOBER 3, 2024, from 09:00 to 12:00 and from 13:00 to 15:30:</a:t>
            </a:r>
          </a:p>
          <a:p>
            <a:r>
              <a:rPr lang="en-GB" sz="2000" dirty="0"/>
              <a:t>THE STUDY CONTRACTS, COMPLETED AND SIGNED BY YOU AND THE DOCTORAL SUPERVISOR, IN FOUR COPIES</a:t>
            </a:r>
          </a:p>
          <a:p>
            <a:pPr marL="0" indent="0">
              <a:buNone/>
            </a:pPr>
            <a:r>
              <a:rPr lang="ro-RO" dirty="0"/>
              <a:t>2. </a:t>
            </a:r>
            <a:r>
              <a:rPr lang="ro-RO" dirty="0" err="1"/>
              <a:t>You</a:t>
            </a:r>
            <a:r>
              <a:rPr lang="ro-RO" dirty="0"/>
              <a:t> have to prepare your INDIVIDUAL PLAN FOR PhD STUDIES. </a:t>
            </a:r>
            <a:r>
              <a:rPr lang="en-US" dirty="0">
                <a:solidFill>
                  <a:srgbClr val="C00000"/>
                </a:solidFill>
              </a:rPr>
              <a:t>PID drafting and submission </a:t>
            </a:r>
            <a:r>
              <a:rPr lang="en-US" dirty="0"/>
              <a:t>- to the doctoral schools </a:t>
            </a:r>
            <a:r>
              <a:rPr lang="en-US" dirty="0">
                <a:solidFill>
                  <a:srgbClr val="C00000"/>
                </a:solidFill>
              </a:rPr>
              <a:t>until </a:t>
            </a:r>
            <a:r>
              <a:rPr lang="ro-RO" dirty="0">
                <a:solidFill>
                  <a:srgbClr val="C00000"/>
                </a:solidFill>
              </a:rPr>
              <a:t>18</a:t>
            </a:r>
            <a:r>
              <a:rPr lang="en-US" dirty="0">
                <a:solidFill>
                  <a:srgbClr val="C00000"/>
                </a:solidFill>
              </a:rPr>
              <a:t> October 202</a:t>
            </a:r>
            <a:r>
              <a:rPr lang="ro-RO" dirty="0">
                <a:solidFill>
                  <a:srgbClr val="C00000"/>
                </a:solidFill>
              </a:rPr>
              <a:t>3</a:t>
            </a:r>
            <a:r>
              <a:rPr lang="en-US" dirty="0">
                <a:solidFill>
                  <a:srgbClr val="C00000"/>
                </a:solidFill>
              </a:rPr>
              <a:t>.</a:t>
            </a:r>
          </a:p>
          <a:p>
            <a:pPr marL="0" indent="0">
              <a:buNone/>
            </a:pPr>
            <a:r>
              <a:rPr lang="ro-RO" sz="2900" dirty="0" err="1">
                <a:solidFill>
                  <a:srgbClr val="0070C0"/>
                </a:solidFill>
              </a:rPr>
              <a:t>https</a:t>
            </a:r>
            <a:r>
              <a:rPr lang="ro-RO" sz="2900" dirty="0">
                <a:solidFill>
                  <a:srgbClr val="0070C0"/>
                </a:solidFill>
              </a:rPr>
              <a:t>://</a:t>
            </a:r>
            <a:r>
              <a:rPr lang="ro-RO" sz="2900" dirty="0" err="1">
                <a:solidFill>
                  <a:srgbClr val="0070C0"/>
                </a:solidFill>
              </a:rPr>
              <a:t>doctorat.ase.ro</a:t>
            </a:r>
            <a:r>
              <a:rPr lang="ro-RO" sz="2900" dirty="0">
                <a:solidFill>
                  <a:srgbClr val="0070C0"/>
                </a:solidFill>
              </a:rPr>
              <a:t>/en/individual-plan-for-</a:t>
            </a:r>
            <a:r>
              <a:rPr lang="ro-RO" sz="2900" dirty="0" err="1">
                <a:solidFill>
                  <a:srgbClr val="0070C0"/>
                </a:solidFill>
              </a:rPr>
              <a:t>phd</a:t>
            </a:r>
            <a:r>
              <a:rPr lang="ro-RO" sz="2900" dirty="0">
                <a:solidFill>
                  <a:srgbClr val="0070C0"/>
                </a:solidFill>
              </a:rPr>
              <a:t>-</a:t>
            </a:r>
            <a:r>
              <a:rPr lang="ro-RO" sz="2900" dirty="0" err="1">
                <a:solidFill>
                  <a:srgbClr val="0070C0"/>
                </a:solidFill>
              </a:rPr>
              <a:t>studies</a:t>
            </a:r>
            <a:r>
              <a:rPr lang="ro-RO" sz="2900" dirty="0">
                <a:solidFill>
                  <a:srgbClr val="0070C0"/>
                </a:solidFill>
              </a:rPr>
              <a:t>/</a:t>
            </a:r>
          </a:p>
          <a:p>
            <a:pPr marL="514350" indent="-514350">
              <a:buFont typeface="Arial" panose="020B0604020202020204" pitchFamily="34" charset="0"/>
              <a:buAutoNum type="arabicPeriod"/>
            </a:pPr>
            <a:endParaRPr lang="ro-RO" sz="3200" dirty="0"/>
          </a:p>
        </p:txBody>
      </p:sp>
    </p:spTree>
    <p:extLst>
      <p:ext uri="{BB962C8B-B14F-4D97-AF65-F5344CB8AC3E}">
        <p14:creationId xmlns:p14="http://schemas.microsoft.com/office/powerpoint/2010/main" val="297212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12FE-27FA-00D5-86FB-726700D308C4}"/>
              </a:ext>
            </a:extLst>
          </p:cNvPr>
          <p:cNvSpPr>
            <a:spLocks noGrp="1"/>
          </p:cNvSpPr>
          <p:nvPr>
            <p:ph type="title"/>
          </p:nvPr>
        </p:nvSpPr>
        <p:spPr/>
        <p:txBody>
          <a:bodyPr/>
          <a:lstStyle/>
          <a:p>
            <a:r>
              <a:rPr lang="en-US" sz="4400" b="1" dirty="0">
                <a:solidFill>
                  <a:srgbClr val="0070C0"/>
                </a:solidFill>
              </a:rPr>
              <a:t>Courses</a:t>
            </a:r>
            <a:endParaRPr lang="en-RO" dirty="0"/>
          </a:p>
        </p:txBody>
      </p:sp>
      <p:sp>
        <p:nvSpPr>
          <p:cNvPr id="3" name="Content Placeholder 2">
            <a:extLst>
              <a:ext uri="{FF2B5EF4-FFF2-40B4-BE49-F238E27FC236}">
                <a16:creationId xmlns:a16="http://schemas.microsoft.com/office/drawing/2014/main" id="{E857EA25-1EF3-464C-73F6-693EFFA17AC5}"/>
              </a:ext>
            </a:extLst>
          </p:cNvPr>
          <p:cNvSpPr>
            <a:spLocks noGrp="1"/>
          </p:cNvSpPr>
          <p:nvPr>
            <p:ph idx="1"/>
          </p:nvPr>
        </p:nvSpPr>
        <p:spPr>
          <a:xfrm>
            <a:off x="457200" y="1600200"/>
            <a:ext cx="8229600" cy="4983162"/>
          </a:xfrm>
        </p:spPr>
        <p:txBody>
          <a:bodyPr/>
          <a:lstStyle/>
          <a:p>
            <a:r>
              <a:rPr lang="en-US" sz="3200" b="1" i="1" dirty="0"/>
              <a:t>starting with </a:t>
            </a:r>
            <a:r>
              <a:rPr lang="ro-RO" sz="3200" b="1" i="1" dirty="0"/>
              <a:t>14</a:t>
            </a:r>
            <a:r>
              <a:rPr lang="en-US" sz="3200" b="1" i="1" dirty="0"/>
              <a:t> October</a:t>
            </a:r>
            <a:r>
              <a:rPr lang="ro-RO" sz="3200" b="1" i="1" dirty="0"/>
              <a:t>- </a:t>
            </a:r>
            <a:r>
              <a:rPr lang="ro-RO" sz="3200" b="1" i="1" dirty="0">
                <a:solidFill>
                  <a:srgbClr val="FF0000"/>
                </a:solidFill>
              </a:rPr>
              <a:t>online </a:t>
            </a:r>
            <a:r>
              <a:rPr lang="ro-RO" sz="3200" b="1" i="1" dirty="0" err="1">
                <a:solidFill>
                  <a:srgbClr val="FF0000"/>
                </a:solidFill>
              </a:rPr>
              <a:t>and</a:t>
            </a:r>
            <a:r>
              <a:rPr lang="ro-RO" sz="3200" b="1" i="1" dirty="0">
                <a:solidFill>
                  <a:srgbClr val="FF0000"/>
                </a:solidFill>
              </a:rPr>
              <a:t> </a:t>
            </a:r>
            <a:r>
              <a:rPr lang="ro-RO" sz="3200" b="1" i="1" dirty="0" err="1">
                <a:solidFill>
                  <a:srgbClr val="FF0000"/>
                </a:solidFill>
              </a:rPr>
              <a:t>with</a:t>
            </a:r>
            <a:r>
              <a:rPr lang="ro-RO" sz="3200" b="1" i="1" dirty="0">
                <a:solidFill>
                  <a:srgbClr val="FF0000"/>
                </a:solidFill>
              </a:rPr>
              <a:t> </a:t>
            </a:r>
            <a:r>
              <a:rPr lang="ro-RO" sz="3200" b="1" i="1" dirty="0" err="1">
                <a:solidFill>
                  <a:srgbClr val="FF0000"/>
                </a:solidFill>
              </a:rPr>
              <a:t>presence</a:t>
            </a:r>
            <a:endParaRPr lang="ro-RO" sz="3200" b="1" i="1" dirty="0">
              <a:solidFill>
                <a:srgbClr val="FF0000"/>
              </a:solidFill>
            </a:endParaRPr>
          </a:p>
          <a:p>
            <a:r>
              <a:rPr lang="ro-RO" sz="3200" b="1" dirty="0"/>
              <a:t>2 </a:t>
            </a:r>
            <a:r>
              <a:rPr lang="ro-RO" sz="3200" b="1" dirty="0" err="1"/>
              <a:t>common</a:t>
            </a:r>
            <a:r>
              <a:rPr lang="ro-RO" sz="3200" b="1" dirty="0"/>
              <a:t> </a:t>
            </a:r>
            <a:r>
              <a:rPr lang="en-US" sz="3200" b="1" dirty="0"/>
              <a:t>core </a:t>
            </a:r>
            <a:r>
              <a:rPr lang="ro-RO" sz="3200" b="1" dirty="0"/>
              <a:t>courses (online)</a:t>
            </a:r>
            <a:endParaRPr lang="ro-RO" b="1" i="1" dirty="0">
              <a:solidFill>
                <a:srgbClr val="FF0000"/>
              </a:solidFill>
            </a:endParaRPr>
          </a:p>
          <a:p>
            <a:pPr lvl="1"/>
            <a:r>
              <a:rPr lang="ro-RO" sz="2800" dirty="0" err="1"/>
              <a:t>Ethics</a:t>
            </a:r>
            <a:r>
              <a:rPr lang="ro-RO" sz="2800" dirty="0"/>
              <a:t> </a:t>
            </a:r>
            <a:r>
              <a:rPr lang="ro-RO" sz="2800" dirty="0" err="1"/>
              <a:t>and</a:t>
            </a:r>
            <a:r>
              <a:rPr lang="ro-RO" sz="2800" dirty="0"/>
              <a:t> </a:t>
            </a:r>
            <a:r>
              <a:rPr lang="en-US" sz="2800" dirty="0"/>
              <a:t>A</a:t>
            </a:r>
            <a:r>
              <a:rPr lang="ro-RO" sz="2800" dirty="0" err="1"/>
              <a:t>cademic</a:t>
            </a:r>
            <a:r>
              <a:rPr lang="ro-RO" sz="2800" dirty="0"/>
              <a:t> </a:t>
            </a:r>
            <a:r>
              <a:rPr lang="en-US" sz="2800" dirty="0"/>
              <a:t>I</a:t>
            </a:r>
            <a:r>
              <a:rPr lang="ro-RO" sz="2800" dirty="0" err="1"/>
              <a:t>ntegrity</a:t>
            </a:r>
            <a:endParaRPr lang="ro-RO" sz="2800" b="1" i="1" dirty="0">
              <a:solidFill>
                <a:srgbClr val="FF0000"/>
              </a:solidFill>
            </a:endParaRPr>
          </a:p>
          <a:p>
            <a:pPr lvl="1"/>
            <a:r>
              <a:rPr lang="en-US" sz="2800" dirty="0"/>
              <a:t>A</a:t>
            </a:r>
            <a:r>
              <a:rPr lang="ro-RO" sz="2800" dirty="0" err="1"/>
              <a:t>pplied</a:t>
            </a:r>
            <a:r>
              <a:rPr lang="ro-RO" sz="2800" dirty="0"/>
              <a:t> </a:t>
            </a:r>
            <a:r>
              <a:rPr lang="ro-RO" sz="2800" dirty="0" err="1"/>
              <a:t>Quantitative</a:t>
            </a:r>
            <a:r>
              <a:rPr lang="ro-RO" sz="2800" dirty="0"/>
              <a:t> </a:t>
            </a:r>
            <a:r>
              <a:rPr lang="ro-RO" sz="2800" dirty="0" err="1"/>
              <a:t>and</a:t>
            </a:r>
            <a:r>
              <a:rPr lang="ro-RO" sz="2800" dirty="0"/>
              <a:t> </a:t>
            </a:r>
            <a:r>
              <a:rPr lang="en-US" sz="2800" dirty="0"/>
              <a:t>Q</a:t>
            </a:r>
            <a:r>
              <a:rPr lang="ro-RO" sz="2800" dirty="0" err="1"/>
              <a:t>ualitative</a:t>
            </a:r>
            <a:r>
              <a:rPr lang="ro-RO" sz="2800" dirty="0"/>
              <a:t> </a:t>
            </a:r>
            <a:r>
              <a:rPr lang="en-US" sz="2800" dirty="0"/>
              <a:t>S</a:t>
            </a:r>
            <a:r>
              <a:rPr lang="ro-RO" sz="2800" dirty="0" err="1"/>
              <a:t>cientific</a:t>
            </a:r>
            <a:r>
              <a:rPr lang="ro-RO" sz="2800" dirty="0"/>
              <a:t> </a:t>
            </a:r>
            <a:r>
              <a:rPr lang="en-US" sz="2800" dirty="0"/>
              <a:t>R</a:t>
            </a:r>
            <a:r>
              <a:rPr lang="ro-RO" sz="2800" dirty="0" err="1"/>
              <a:t>esearch</a:t>
            </a:r>
            <a:r>
              <a:rPr lang="en-RO" sz="2800" dirty="0"/>
              <a:t> </a:t>
            </a:r>
            <a:r>
              <a:rPr lang="en-US" sz="2800" dirty="0"/>
              <a:t>M</a:t>
            </a:r>
            <a:r>
              <a:rPr lang="ro-RO" sz="2800" dirty="0" err="1"/>
              <a:t>ethods</a:t>
            </a:r>
            <a:endParaRPr lang="ro-RO" sz="2800" dirty="0"/>
          </a:p>
          <a:p>
            <a:pPr marL="457200" lvl="1" indent="0">
              <a:buNone/>
            </a:pPr>
            <a:endParaRPr lang="ro-RO" dirty="0"/>
          </a:p>
          <a:p>
            <a:r>
              <a:rPr lang="ro-RO" sz="3200" dirty="0"/>
              <a:t>2 </a:t>
            </a:r>
            <a:r>
              <a:rPr lang="ro-RO" sz="3200" dirty="0" err="1"/>
              <a:t>courses</a:t>
            </a:r>
            <a:r>
              <a:rPr lang="ro-RO" sz="3200" dirty="0"/>
              <a:t> </a:t>
            </a:r>
            <a:r>
              <a:rPr lang="ro-RO" sz="3200" dirty="0" err="1"/>
              <a:t>organized</a:t>
            </a:r>
            <a:r>
              <a:rPr lang="ro-RO" sz="3200" dirty="0"/>
              <a:t> </a:t>
            </a:r>
            <a:r>
              <a:rPr lang="ro-RO" sz="3200" dirty="0" err="1"/>
              <a:t>by</a:t>
            </a:r>
            <a:r>
              <a:rPr lang="ro-RO" sz="3200" dirty="0"/>
              <a:t> </a:t>
            </a:r>
            <a:r>
              <a:rPr lang="ro-RO" sz="3200" dirty="0" err="1"/>
              <a:t>each</a:t>
            </a:r>
            <a:r>
              <a:rPr lang="ro-RO" sz="3200" dirty="0"/>
              <a:t> </a:t>
            </a:r>
            <a:r>
              <a:rPr lang="en-US" sz="3200" dirty="0"/>
              <a:t>D</a:t>
            </a:r>
            <a:r>
              <a:rPr lang="ro-RO" sz="3200" dirty="0" err="1"/>
              <a:t>octoral</a:t>
            </a:r>
            <a:r>
              <a:rPr lang="ro-RO" sz="3200" dirty="0"/>
              <a:t> </a:t>
            </a:r>
            <a:r>
              <a:rPr lang="en-US" sz="3200" dirty="0"/>
              <a:t>S</a:t>
            </a:r>
            <a:r>
              <a:rPr lang="ro-RO" sz="3200" dirty="0" err="1"/>
              <a:t>chool</a:t>
            </a:r>
            <a:r>
              <a:rPr lang="ro-RO" sz="3200" dirty="0"/>
              <a:t> or </a:t>
            </a:r>
            <a:r>
              <a:rPr lang="ro-RO" sz="3200" dirty="0" err="1"/>
              <a:t>other</a:t>
            </a:r>
            <a:r>
              <a:rPr lang="ro-RO" sz="3200" dirty="0"/>
              <a:t> </a:t>
            </a:r>
            <a:r>
              <a:rPr lang="ro-RO" sz="3200" dirty="0" err="1"/>
              <a:t>Master’s</a:t>
            </a:r>
            <a:r>
              <a:rPr lang="ro-RO" sz="3200" dirty="0"/>
              <a:t> </a:t>
            </a:r>
            <a:r>
              <a:rPr lang="ro-RO" sz="3200" dirty="0" err="1"/>
              <a:t>programs</a:t>
            </a:r>
            <a:endParaRPr lang="en-RO" dirty="0"/>
          </a:p>
        </p:txBody>
      </p:sp>
    </p:spTree>
    <p:extLst>
      <p:ext uri="{BB962C8B-B14F-4D97-AF65-F5344CB8AC3E}">
        <p14:creationId xmlns:p14="http://schemas.microsoft.com/office/powerpoint/2010/main" val="1367129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2678-5284-3925-9A10-4E967F5EDC94}"/>
              </a:ext>
            </a:extLst>
          </p:cNvPr>
          <p:cNvSpPr>
            <a:spLocks noGrp="1"/>
          </p:cNvSpPr>
          <p:nvPr>
            <p:ph type="title"/>
          </p:nvPr>
        </p:nvSpPr>
        <p:spPr/>
        <p:txBody>
          <a:bodyPr/>
          <a:lstStyle/>
          <a:p>
            <a:r>
              <a:rPr lang="ro-RO" dirty="0" err="1"/>
              <a:t>Conditions</a:t>
            </a:r>
            <a:r>
              <a:rPr lang="ro-RO" dirty="0"/>
              <a:t> for </a:t>
            </a:r>
            <a:r>
              <a:rPr lang="ro-RO" dirty="0" err="1"/>
              <a:t>the</a:t>
            </a:r>
            <a:r>
              <a:rPr lang="ro-RO" dirty="0"/>
              <a:t> </a:t>
            </a:r>
            <a:r>
              <a:rPr lang="ro-RO" dirty="0" err="1"/>
              <a:t>elaboration</a:t>
            </a:r>
            <a:r>
              <a:rPr lang="ro-RO" dirty="0"/>
              <a:t> of </a:t>
            </a:r>
            <a:r>
              <a:rPr lang="ro-RO" dirty="0" err="1"/>
              <a:t>the</a:t>
            </a:r>
            <a:r>
              <a:rPr lang="ro-RO" dirty="0"/>
              <a:t> doctoral </a:t>
            </a:r>
            <a:r>
              <a:rPr lang="ro-RO" dirty="0" err="1"/>
              <a:t>thesis</a:t>
            </a:r>
            <a:endParaRPr lang="en-RO" dirty="0"/>
          </a:p>
        </p:txBody>
      </p:sp>
      <p:sp>
        <p:nvSpPr>
          <p:cNvPr id="3" name="Content Placeholder 2">
            <a:extLst>
              <a:ext uri="{FF2B5EF4-FFF2-40B4-BE49-F238E27FC236}">
                <a16:creationId xmlns:a16="http://schemas.microsoft.com/office/drawing/2014/main" id="{B724979D-37DC-BAB3-98DD-F03B6E651CA1}"/>
              </a:ext>
            </a:extLst>
          </p:cNvPr>
          <p:cNvSpPr>
            <a:spLocks noGrp="1"/>
          </p:cNvSpPr>
          <p:nvPr>
            <p:ph idx="1"/>
          </p:nvPr>
        </p:nvSpPr>
        <p:spPr/>
        <p:txBody>
          <a:bodyPr/>
          <a:lstStyle/>
          <a:p>
            <a:r>
              <a:rPr lang="en-US" sz="3200" dirty="0"/>
              <a:t>PhD Thesis Writing Guide</a:t>
            </a:r>
          </a:p>
          <a:p>
            <a:endParaRPr lang="en-US" dirty="0"/>
          </a:p>
          <a:p>
            <a:pPr algn="l" fontAlgn="base"/>
            <a:r>
              <a:rPr lang="en-US" dirty="0"/>
              <a:t>LINK: </a:t>
            </a:r>
            <a:r>
              <a:rPr lang="en-GB" b="1" i="0" u="none" strike="noStrike" dirty="0">
                <a:effectLst/>
                <a:latin typeface="-apple-system"/>
                <a:hlinkClick r:id="rId2"/>
              </a:rPr>
              <a:t>GUIDE FOR ELABORATION OF THE PhD THESIS (2024)</a:t>
            </a:r>
            <a:endParaRPr lang="en-GB" b="1" i="0" dirty="0">
              <a:effectLst/>
              <a:latin typeface="-apple-system"/>
            </a:endParaRPr>
          </a:p>
          <a:p>
            <a:endParaRPr lang="en-US" sz="3200" dirty="0"/>
          </a:p>
          <a:p>
            <a:r>
              <a:rPr lang="en-US" sz="3200" dirty="0"/>
              <a:t>Activities – PhD Thesis Viva Voce</a:t>
            </a:r>
            <a:endParaRPr lang="en-US" dirty="0"/>
          </a:p>
          <a:p>
            <a:pPr lvl="1">
              <a:buFont typeface="Arial" panose="020B0604020202020204" pitchFamily="34" charset="0"/>
              <a:buChar char="•"/>
            </a:pPr>
            <a:r>
              <a:rPr lang="en-GB" b="0" i="0" u="sng" strike="noStrike" dirty="0">
                <a:effectLst/>
                <a:latin typeface="inherit"/>
                <a:hlinkClick r:id="rId3">
                  <a:extLst>
                    <a:ext uri="{A12FA001-AC4F-418D-AE19-62706E023703}">
                      <ahyp:hlinkClr xmlns:ahyp="http://schemas.microsoft.com/office/drawing/2018/hyperlinkcolor" val="tx"/>
                    </a:ext>
                  </a:extLst>
                </a:hlinkClick>
              </a:rPr>
              <a:t>LINK: </a:t>
            </a:r>
            <a:r>
              <a:rPr lang="en-GB" b="0" i="0" u="none" strike="noStrike" dirty="0">
                <a:solidFill>
                  <a:srgbClr val="0000FF"/>
                </a:solidFill>
                <a:effectLst/>
                <a:latin typeface="inherit"/>
                <a:hlinkClick r:id="rId3">
                  <a:extLst>
                    <a:ext uri="{A12FA001-AC4F-418D-AE19-62706E023703}">
                      <ahyp:hlinkClr xmlns:ahyp="http://schemas.microsoft.com/office/drawing/2018/hyperlinkcolor" val="tx"/>
                    </a:ext>
                  </a:extLst>
                </a:hlinkClick>
              </a:rPr>
              <a:t>Methodology of evaluation and defense of the PhD thesis - Short Version</a:t>
            </a:r>
            <a:r>
              <a:rPr lang="en-GB" b="0" i="0" u="none" strike="noStrike" dirty="0">
                <a:solidFill>
                  <a:srgbClr val="0000FF"/>
                </a:solidFill>
                <a:effectLst/>
                <a:latin typeface="inherit"/>
              </a:rPr>
              <a:t> - </a:t>
            </a:r>
            <a:r>
              <a:rPr lang="en-GB" dirty="0">
                <a:solidFill>
                  <a:srgbClr val="FF0000"/>
                </a:solidFill>
              </a:rPr>
              <a:t>being updated</a:t>
            </a:r>
            <a:endParaRPr lang="en-GB" b="0" i="0" u="none" strike="noStrike" dirty="0">
              <a:solidFill>
                <a:srgbClr val="FF0000"/>
              </a:solidFill>
              <a:effectLst/>
              <a:latin typeface="inherit"/>
            </a:endParaRPr>
          </a:p>
          <a:p>
            <a:pPr marL="0" indent="0">
              <a:buNone/>
            </a:pPr>
            <a:endParaRPr lang="en-RO" dirty="0"/>
          </a:p>
        </p:txBody>
      </p:sp>
    </p:spTree>
    <p:extLst>
      <p:ext uri="{BB962C8B-B14F-4D97-AF65-F5344CB8AC3E}">
        <p14:creationId xmlns:p14="http://schemas.microsoft.com/office/powerpoint/2010/main" val="311457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A2BD-2927-976B-F3BE-14B3C65E3B91}"/>
              </a:ext>
            </a:extLst>
          </p:cNvPr>
          <p:cNvSpPr>
            <a:spLocks noGrp="1"/>
          </p:cNvSpPr>
          <p:nvPr>
            <p:ph type="title"/>
          </p:nvPr>
        </p:nvSpPr>
        <p:spPr/>
        <p:txBody>
          <a:bodyPr/>
          <a:lstStyle/>
          <a:p>
            <a:endParaRPr lang="en-RO" dirty="0"/>
          </a:p>
        </p:txBody>
      </p:sp>
      <p:sp>
        <p:nvSpPr>
          <p:cNvPr id="3" name="Content Placeholder 2">
            <a:extLst>
              <a:ext uri="{FF2B5EF4-FFF2-40B4-BE49-F238E27FC236}">
                <a16:creationId xmlns:a16="http://schemas.microsoft.com/office/drawing/2014/main" id="{B2AC6A6D-ABF7-5877-4DF7-BECEEC0A40B2}"/>
              </a:ext>
            </a:extLst>
          </p:cNvPr>
          <p:cNvSpPr>
            <a:spLocks noGrp="1"/>
          </p:cNvSpPr>
          <p:nvPr>
            <p:ph idx="1"/>
          </p:nvPr>
        </p:nvSpPr>
        <p:spPr/>
        <p:txBody>
          <a:bodyPr/>
          <a:lstStyle/>
          <a:p>
            <a:r>
              <a:rPr lang="ro-RO" sz="3200" dirty="0"/>
              <a:t>Minimum </a:t>
            </a:r>
            <a:r>
              <a:rPr lang="ro-RO" sz="3200" dirty="0" err="1"/>
              <a:t>criteria</a:t>
            </a:r>
            <a:endParaRPr lang="ro-RO" sz="3200" dirty="0"/>
          </a:p>
          <a:p>
            <a:endParaRPr lang="ro-RO" sz="3200" dirty="0"/>
          </a:p>
          <a:p>
            <a:pPr lvl="1">
              <a:buFont typeface="Arial" panose="020B0604020202020204" pitchFamily="34" charset="0"/>
              <a:buChar char="•"/>
            </a:pPr>
            <a:r>
              <a:rPr lang="ro-RO" b="0" i="0" u="none" strike="noStrike" dirty="0">
                <a:solidFill>
                  <a:srgbClr val="2973BD"/>
                </a:solidFill>
                <a:effectLst/>
                <a:latin typeface="inherit"/>
              </a:rPr>
              <a:t>Will be upload on the site soon </a:t>
            </a:r>
            <a:endParaRPr lang="en-GB" b="0" i="0" u="none" strike="noStrike" dirty="0">
              <a:solidFill>
                <a:srgbClr val="434343"/>
              </a:solidFill>
              <a:effectLst/>
              <a:latin typeface="inherit"/>
            </a:endParaRPr>
          </a:p>
          <a:p>
            <a:endParaRPr lang="en-RO" dirty="0"/>
          </a:p>
        </p:txBody>
      </p:sp>
    </p:spTree>
    <p:extLst>
      <p:ext uri="{BB962C8B-B14F-4D97-AF65-F5344CB8AC3E}">
        <p14:creationId xmlns:p14="http://schemas.microsoft.com/office/powerpoint/2010/main" val="1199772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6FCA-28CF-4E3A-8AE3-86734556C449}"/>
              </a:ext>
            </a:extLst>
          </p:cNvPr>
          <p:cNvSpPr>
            <a:spLocks noGrp="1"/>
          </p:cNvSpPr>
          <p:nvPr>
            <p:ph type="title"/>
          </p:nvPr>
        </p:nvSpPr>
        <p:spPr/>
        <p:txBody>
          <a:bodyPr/>
          <a:lstStyle/>
          <a:p>
            <a:r>
              <a:rPr lang="en-US" sz="4400" dirty="0"/>
              <a:t>Access to the Web of Science database and other databases</a:t>
            </a:r>
            <a:endParaRPr lang="en-RO" dirty="0"/>
          </a:p>
        </p:txBody>
      </p:sp>
      <p:sp>
        <p:nvSpPr>
          <p:cNvPr id="3" name="Content Placeholder 2">
            <a:extLst>
              <a:ext uri="{FF2B5EF4-FFF2-40B4-BE49-F238E27FC236}">
                <a16:creationId xmlns:a16="http://schemas.microsoft.com/office/drawing/2014/main" id="{AF0AF298-B077-A5B4-B381-59C475CDBC9F}"/>
              </a:ext>
            </a:extLst>
          </p:cNvPr>
          <p:cNvSpPr>
            <a:spLocks noGrp="1"/>
          </p:cNvSpPr>
          <p:nvPr>
            <p:ph idx="1"/>
          </p:nvPr>
        </p:nvSpPr>
        <p:spPr/>
        <p:txBody>
          <a:bodyPr/>
          <a:lstStyle/>
          <a:p>
            <a:r>
              <a:rPr lang="ro-RO" dirty="0" err="1"/>
              <a:t>make</a:t>
            </a:r>
            <a:r>
              <a:rPr lang="ro-RO" dirty="0"/>
              <a:t> an </a:t>
            </a:r>
            <a:r>
              <a:rPr lang="ro-RO" dirty="0" err="1"/>
              <a:t>account</a:t>
            </a:r>
            <a:r>
              <a:rPr lang="ro-RO" dirty="0"/>
              <a:t> </a:t>
            </a:r>
            <a:r>
              <a:rPr lang="ro-RO" dirty="0" err="1"/>
              <a:t>here</a:t>
            </a:r>
            <a:r>
              <a:rPr lang="ro-RO" dirty="0"/>
              <a:t>: </a:t>
            </a:r>
            <a:r>
              <a:rPr lang="ro-RO" dirty="0">
                <a:solidFill>
                  <a:srgbClr val="0070C0"/>
                </a:solidFill>
                <a:hlinkClick r:id="rId2"/>
              </a:rPr>
              <a:t>https://www.e-nformation.ro</a:t>
            </a:r>
            <a:r>
              <a:rPr lang="ro-RO" dirty="0">
                <a:solidFill>
                  <a:srgbClr val="0070C0"/>
                </a:solidFill>
              </a:rPr>
              <a:t> </a:t>
            </a:r>
            <a:r>
              <a:rPr lang="ro-RO" dirty="0" err="1">
                <a:solidFill>
                  <a:srgbClr val="0070C0"/>
                </a:solidFill>
              </a:rPr>
              <a:t>using</a:t>
            </a:r>
            <a:r>
              <a:rPr lang="ro-RO" dirty="0">
                <a:solidFill>
                  <a:srgbClr val="0070C0"/>
                </a:solidFill>
              </a:rPr>
              <a:t> </a:t>
            </a:r>
            <a:r>
              <a:rPr lang="ro-RO" dirty="0" err="1">
                <a:solidFill>
                  <a:srgbClr val="0070C0"/>
                </a:solidFill>
              </a:rPr>
              <a:t>the</a:t>
            </a:r>
            <a:r>
              <a:rPr lang="ro-RO" dirty="0">
                <a:solidFill>
                  <a:srgbClr val="0070C0"/>
                </a:solidFill>
              </a:rPr>
              <a:t> </a:t>
            </a:r>
            <a:r>
              <a:rPr lang="ro-RO" dirty="0" err="1">
                <a:solidFill>
                  <a:srgbClr val="0070C0"/>
                </a:solidFill>
              </a:rPr>
              <a:t>institutional</a:t>
            </a:r>
            <a:r>
              <a:rPr lang="ro-RO" dirty="0">
                <a:solidFill>
                  <a:srgbClr val="0070C0"/>
                </a:solidFill>
              </a:rPr>
              <a:t> email </a:t>
            </a:r>
            <a:r>
              <a:rPr lang="ro-RO" dirty="0" err="1">
                <a:solidFill>
                  <a:srgbClr val="0070C0"/>
                </a:solidFill>
              </a:rPr>
              <a:t>address</a:t>
            </a:r>
            <a:r>
              <a:rPr lang="ro-RO" dirty="0">
                <a:solidFill>
                  <a:srgbClr val="0070C0"/>
                </a:solidFill>
              </a:rPr>
              <a:t> (AES)</a:t>
            </a:r>
          </a:p>
          <a:p>
            <a:endParaRPr lang="en-US" sz="3200" u="sng" dirty="0">
              <a:hlinkClick r:id="rId2">
                <a:extLst>
                  <a:ext uri="{A12FA001-AC4F-418D-AE19-62706E023703}">
                    <ahyp:hlinkClr xmlns:ahyp="http://schemas.microsoft.com/office/drawing/2018/hyperlinkcolor" val="tx"/>
                  </a:ext>
                </a:extLst>
              </a:hlinkClick>
            </a:endParaRPr>
          </a:p>
          <a:p>
            <a:r>
              <a:rPr lang="en-US" sz="3200" u="sng" dirty="0">
                <a:hlinkClick r:id="rId2">
                  <a:extLst>
                    <a:ext uri="{A12FA001-AC4F-418D-AE19-62706E023703}">
                      <ahyp:hlinkClr xmlns:ahyp="http://schemas.microsoft.com/office/drawing/2018/hyperlinkcolor" val="tx"/>
                    </a:ext>
                  </a:extLst>
                </a:hlinkClick>
              </a:rPr>
              <a:t>Log in to Enformation using the </a:t>
            </a:r>
            <a:r>
              <a:rPr lang="en-US" sz="3200" u="sng" dirty="0">
                <a:solidFill>
                  <a:srgbClr val="FF0000"/>
                </a:solidFill>
                <a:hlinkClick r:id="rId2">
                  <a:extLst>
                    <a:ext uri="{A12FA001-AC4F-418D-AE19-62706E023703}">
                      <ahyp:hlinkClr xmlns:ahyp="http://schemas.microsoft.com/office/drawing/2018/hyperlinkcolor" val="tx"/>
                    </a:ext>
                  </a:extLst>
                </a:hlinkClick>
              </a:rPr>
              <a:t>institutional email</a:t>
            </a:r>
            <a:endParaRPr lang="en-US" sz="3200" u="sng" dirty="0">
              <a:solidFill>
                <a:srgbClr val="FF0000"/>
              </a:solidFill>
            </a:endParaRPr>
          </a:p>
          <a:p>
            <a:endParaRPr lang="en-US" u="sng" dirty="0">
              <a:solidFill>
                <a:srgbClr val="FF0000"/>
              </a:solidFill>
            </a:endParaRPr>
          </a:p>
        </p:txBody>
      </p:sp>
    </p:spTree>
    <p:extLst>
      <p:ext uri="{BB962C8B-B14F-4D97-AF65-F5344CB8AC3E}">
        <p14:creationId xmlns:p14="http://schemas.microsoft.com/office/powerpoint/2010/main" val="401500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C638F-0377-4D6D-A000-C5F8D8DA1126}"/>
              </a:ext>
            </a:extLst>
          </p:cNvPr>
          <p:cNvSpPr>
            <a:spLocks noGrp="1"/>
          </p:cNvSpPr>
          <p:nvPr>
            <p:ph type="title"/>
          </p:nvPr>
        </p:nvSpPr>
        <p:spPr>
          <a:xfrm>
            <a:off x="457200" y="274638"/>
            <a:ext cx="8229600" cy="868362"/>
          </a:xfrm>
        </p:spPr>
        <p:txBody>
          <a:bodyPr/>
          <a:lstStyle/>
          <a:p>
            <a:r>
              <a:rPr lang="ro-RO" sz="4000" dirty="0"/>
              <a:t>Regulamente</a:t>
            </a:r>
          </a:p>
        </p:txBody>
      </p:sp>
      <p:sp>
        <p:nvSpPr>
          <p:cNvPr id="3" name="Content Placeholder 2">
            <a:extLst>
              <a:ext uri="{FF2B5EF4-FFF2-40B4-BE49-F238E27FC236}">
                <a16:creationId xmlns:a16="http://schemas.microsoft.com/office/drawing/2014/main" id="{D53A536B-88A6-480C-B15F-D0E41395DB25}"/>
              </a:ext>
            </a:extLst>
          </p:cNvPr>
          <p:cNvSpPr>
            <a:spLocks noGrp="1"/>
          </p:cNvSpPr>
          <p:nvPr>
            <p:ph idx="1"/>
          </p:nvPr>
        </p:nvSpPr>
        <p:spPr>
          <a:xfrm>
            <a:off x="457200" y="1078249"/>
            <a:ext cx="8458200" cy="5779751"/>
          </a:xfrm>
        </p:spPr>
        <p:txBody>
          <a:bodyPr/>
          <a:lstStyle/>
          <a:p>
            <a:pPr algn="l" fontAlgn="base">
              <a:buFont typeface="Arial" panose="020B0604020202020204" pitchFamily="34" charset="0"/>
              <a:buChar char="•"/>
            </a:pPr>
            <a:r>
              <a:rPr lang="en-GB" sz="2600" b="0" i="0" u="none" strike="noStrike" dirty="0">
                <a:solidFill>
                  <a:srgbClr val="4B4F58"/>
                </a:solidFill>
                <a:effectLst/>
                <a:latin typeface="-apple-system"/>
                <a:hlinkClick r:id="rId2"/>
              </a:rPr>
              <a:t>Legea 199/2023 pentru învățământul superior</a:t>
            </a:r>
            <a:endParaRPr lang="en-GB" sz="2600" b="0" i="0" dirty="0">
              <a:solidFill>
                <a:srgbClr val="4B4F58"/>
              </a:solidFill>
              <a:effectLst/>
              <a:latin typeface="-apple-system"/>
            </a:endParaRPr>
          </a:p>
          <a:p>
            <a:pPr algn="l" fontAlgn="base">
              <a:buFont typeface="Arial" panose="020B0604020202020204" pitchFamily="34" charset="0"/>
              <a:buChar char="•"/>
            </a:pPr>
            <a:r>
              <a:rPr lang="en-GB" sz="2600" b="0" i="0" u="none" strike="noStrike" dirty="0">
                <a:solidFill>
                  <a:srgbClr val="4B4F58"/>
                </a:solidFill>
                <a:effectLst/>
                <a:latin typeface="-apple-system"/>
                <a:hlinkClick r:id="rId3"/>
              </a:rPr>
              <a:t>Regulament-Cadru privind studiile universitare de doctorat – 2024</a:t>
            </a:r>
            <a:endParaRPr lang="en-GB" sz="2600" b="0" i="0" dirty="0">
              <a:solidFill>
                <a:srgbClr val="4B4F58"/>
              </a:solidFill>
              <a:effectLst/>
              <a:latin typeface="-apple-system"/>
            </a:endParaRPr>
          </a:p>
          <a:p>
            <a:r>
              <a:rPr lang="ro-RO" sz="2600" dirty="0"/>
              <a:t>Regulamentul institutional privind organizarea și desfășurarea studiilor universitare de doctorat  </a:t>
            </a:r>
            <a:r>
              <a:rPr lang="ro-RO" sz="2600" dirty="0">
                <a:solidFill>
                  <a:srgbClr val="0070C0"/>
                </a:solidFill>
              </a:rPr>
              <a:t>http://doctorat.ase.ro/legislatie</a:t>
            </a:r>
          </a:p>
          <a:p>
            <a:r>
              <a:rPr lang="ro-RO" sz="2600" dirty="0"/>
              <a:t>Criterii minimale susținere teză de doctorat</a:t>
            </a:r>
          </a:p>
          <a:p>
            <a:pPr marL="0" indent="0">
              <a:buNone/>
            </a:pPr>
            <a:r>
              <a:rPr lang="ro-RO" sz="2600" dirty="0">
                <a:solidFill>
                  <a:srgbClr val="0070C0"/>
                </a:solidFill>
              </a:rPr>
              <a:t>http://doctorat.ase.ro/criterii_minimale_sustinere_teza</a:t>
            </a:r>
          </a:p>
          <a:p>
            <a:r>
              <a:rPr lang="ro-RO" sz="2600" dirty="0"/>
              <a:t>Norme CSUD privind participarea la conferințe/mobilități internaționale</a:t>
            </a:r>
          </a:p>
          <a:p>
            <a:pPr marL="0" indent="0">
              <a:buNone/>
            </a:pPr>
            <a:r>
              <a:rPr lang="ro-RO" sz="2600" dirty="0">
                <a:solidFill>
                  <a:srgbClr val="0070C0"/>
                </a:solidFill>
              </a:rPr>
              <a:t>http://doctorat.ase.ro/conferinte/norme-csud-privind-participarea-la-conferinte</a:t>
            </a:r>
          </a:p>
          <a:p>
            <a:endParaRPr lang="ro-RO" dirty="0"/>
          </a:p>
        </p:txBody>
      </p:sp>
    </p:spTree>
    <p:extLst>
      <p:ext uri="{BB962C8B-B14F-4D97-AF65-F5344CB8AC3E}">
        <p14:creationId xmlns:p14="http://schemas.microsoft.com/office/powerpoint/2010/main" val="1804609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5436-B3B7-E8C3-62A8-B01C1ED53FB6}"/>
              </a:ext>
            </a:extLst>
          </p:cNvPr>
          <p:cNvSpPr>
            <a:spLocks noGrp="1"/>
          </p:cNvSpPr>
          <p:nvPr>
            <p:ph type="title"/>
          </p:nvPr>
        </p:nvSpPr>
        <p:spPr/>
        <p:txBody>
          <a:bodyPr/>
          <a:lstStyle/>
          <a:p>
            <a:r>
              <a:rPr lang="en-US" sz="4400" dirty="0"/>
              <a:t>Funding for research</a:t>
            </a:r>
            <a:endParaRPr lang="en-RO" dirty="0"/>
          </a:p>
        </p:txBody>
      </p:sp>
      <p:sp>
        <p:nvSpPr>
          <p:cNvPr id="3" name="Content Placeholder 2">
            <a:extLst>
              <a:ext uri="{FF2B5EF4-FFF2-40B4-BE49-F238E27FC236}">
                <a16:creationId xmlns:a16="http://schemas.microsoft.com/office/drawing/2014/main" id="{6FFD823A-993A-C129-A438-62A71DD4FC36}"/>
              </a:ext>
            </a:extLst>
          </p:cNvPr>
          <p:cNvSpPr>
            <a:spLocks noGrp="1"/>
          </p:cNvSpPr>
          <p:nvPr>
            <p:ph idx="1"/>
          </p:nvPr>
        </p:nvSpPr>
        <p:spPr/>
        <p:txBody>
          <a:bodyPr/>
          <a:lstStyle/>
          <a:p>
            <a:r>
              <a:rPr lang="en-US" sz="3200" dirty="0"/>
              <a:t>PhD students from the Bucharest University of Economic Studies enrolled </a:t>
            </a:r>
            <a:r>
              <a:rPr lang="en-US" sz="3200" b="1" dirty="0"/>
              <a:t>in the period</a:t>
            </a:r>
            <a:r>
              <a:rPr lang="ro-RO" sz="3200" b="1" dirty="0"/>
              <a:t> of doctoral studies</a:t>
            </a:r>
            <a:r>
              <a:rPr lang="en-US" sz="3200" dirty="0"/>
              <a:t>, have the right to benefit from funding for participation in domestic and international conferences for the presentation of a research paper within budgetary limits</a:t>
            </a:r>
            <a:r>
              <a:rPr lang="ro-RO" sz="3200" dirty="0"/>
              <a:t> </a:t>
            </a:r>
          </a:p>
          <a:p>
            <a:endParaRPr lang="en-RO" dirty="0"/>
          </a:p>
        </p:txBody>
      </p:sp>
    </p:spTree>
    <p:extLst>
      <p:ext uri="{BB962C8B-B14F-4D97-AF65-F5344CB8AC3E}">
        <p14:creationId xmlns:p14="http://schemas.microsoft.com/office/powerpoint/2010/main" val="1139517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F9F8-36B1-A2A7-C5BE-386345F386A9}"/>
              </a:ext>
            </a:extLst>
          </p:cNvPr>
          <p:cNvSpPr>
            <a:spLocks noGrp="1"/>
          </p:cNvSpPr>
          <p:nvPr>
            <p:ph type="title"/>
          </p:nvPr>
        </p:nvSpPr>
        <p:spPr/>
        <p:txBody>
          <a:bodyPr/>
          <a:lstStyle/>
          <a:p>
            <a:endParaRPr lang="en-RO"/>
          </a:p>
        </p:txBody>
      </p:sp>
      <p:sp>
        <p:nvSpPr>
          <p:cNvPr id="3" name="Content Placeholder 2">
            <a:extLst>
              <a:ext uri="{FF2B5EF4-FFF2-40B4-BE49-F238E27FC236}">
                <a16:creationId xmlns:a16="http://schemas.microsoft.com/office/drawing/2014/main" id="{1BA4BCA4-BB75-67F2-6E23-D10A38C8F182}"/>
              </a:ext>
            </a:extLst>
          </p:cNvPr>
          <p:cNvSpPr>
            <a:spLocks noGrp="1"/>
          </p:cNvSpPr>
          <p:nvPr>
            <p:ph idx="1"/>
          </p:nvPr>
        </p:nvSpPr>
        <p:spPr/>
        <p:txBody>
          <a:bodyPr/>
          <a:lstStyle/>
          <a:p>
            <a:r>
              <a:rPr lang="en-US" sz="3200" dirty="0"/>
              <a:t>Approval for participation to conferences will be made in the order of submission of applications, within the available funds.</a:t>
            </a:r>
            <a:r>
              <a:rPr lang="ro-RO" sz="3200" dirty="0"/>
              <a:t> </a:t>
            </a:r>
            <a:endParaRPr lang="en-US" sz="3200" dirty="0"/>
          </a:p>
          <a:p>
            <a:r>
              <a:rPr lang="en-US" sz="3200" dirty="0"/>
              <a:t>The categories of expenses eligible for settlement under the project are: conference participation fees, transport costs, accommodation costs</a:t>
            </a:r>
            <a:r>
              <a:rPr lang="ro-RO" sz="3200" dirty="0"/>
              <a:t>. </a:t>
            </a:r>
          </a:p>
          <a:p>
            <a:endParaRPr lang="en-RO" dirty="0"/>
          </a:p>
        </p:txBody>
      </p:sp>
    </p:spTree>
    <p:extLst>
      <p:ext uri="{BB962C8B-B14F-4D97-AF65-F5344CB8AC3E}">
        <p14:creationId xmlns:p14="http://schemas.microsoft.com/office/powerpoint/2010/main" val="1871351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E674-3C65-27AE-A79D-07F1FAA661D7}"/>
              </a:ext>
            </a:extLst>
          </p:cNvPr>
          <p:cNvSpPr>
            <a:spLocks noGrp="1"/>
          </p:cNvSpPr>
          <p:nvPr>
            <p:ph type="title"/>
          </p:nvPr>
        </p:nvSpPr>
        <p:spPr/>
        <p:txBody>
          <a:bodyPr/>
          <a:lstStyle/>
          <a:p>
            <a:endParaRPr lang="en-RO"/>
          </a:p>
        </p:txBody>
      </p:sp>
      <p:sp>
        <p:nvSpPr>
          <p:cNvPr id="3" name="Content Placeholder 2">
            <a:extLst>
              <a:ext uri="{FF2B5EF4-FFF2-40B4-BE49-F238E27FC236}">
                <a16:creationId xmlns:a16="http://schemas.microsoft.com/office/drawing/2014/main" id="{09D1F729-C3EE-FF27-B481-36F5AA3BF2C3}"/>
              </a:ext>
            </a:extLst>
          </p:cNvPr>
          <p:cNvSpPr>
            <a:spLocks noGrp="1"/>
          </p:cNvSpPr>
          <p:nvPr>
            <p:ph idx="1"/>
          </p:nvPr>
        </p:nvSpPr>
        <p:spPr/>
        <p:txBody>
          <a:bodyPr/>
          <a:lstStyle/>
          <a:p>
            <a:r>
              <a:rPr lang="en-US" sz="3200" dirty="0"/>
              <a:t>to attend conferences organized in Romania, the maximum amount that can be settled is </a:t>
            </a:r>
            <a:r>
              <a:rPr lang="ro-RO" dirty="0"/>
              <a:t>3</a:t>
            </a:r>
            <a:r>
              <a:rPr lang="en-US" sz="3200" dirty="0"/>
              <a:t>000 RON</a:t>
            </a:r>
            <a:endParaRPr lang="ro-RO" sz="3200" dirty="0"/>
          </a:p>
          <a:p>
            <a:r>
              <a:rPr lang="en-US" sz="3200" dirty="0"/>
              <a:t>to attend international conferences: the maximum amount that can be settled is </a:t>
            </a:r>
            <a:r>
              <a:rPr lang="ro-RO" sz="3200" dirty="0"/>
              <a:t>5</a:t>
            </a:r>
            <a:r>
              <a:rPr lang="en-US" sz="3200" dirty="0"/>
              <a:t>000 RON</a:t>
            </a:r>
            <a:endParaRPr lang="ro-RO" sz="3200" dirty="0"/>
          </a:p>
          <a:p>
            <a:r>
              <a:rPr lang="en-US" sz="3200" dirty="0"/>
              <a:t>Details</a:t>
            </a:r>
            <a:r>
              <a:rPr lang="ro-RO" dirty="0"/>
              <a:t>:</a:t>
            </a:r>
          </a:p>
          <a:p>
            <a:r>
              <a:rPr lang="ro-RO" sz="1800" b="0" i="0" u="none" strike="noStrike" dirty="0">
                <a:solidFill>
                  <a:srgbClr val="0000FF"/>
                </a:solidFill>
                <a:effectLst/>
                <a:latin typeface="inherit"/>
                <a:hlinkClick r:id="rId2"/>
              </a:rPr>
              <a:t>Internal Rules Of The Council For University Doctoral Studies On The Participation Of Doctoral Students From The Bucharest University Of Economic Studies (ASE) At National And International Conferences And Publishing Fees Settlement Of Web Of Science Indexed Articles</a:t>
            </a:r>
            <a:endParaRPr lang="ro-RO" b="0" i="0" u="none" strike="noStrike" dirty="0">
              <a:solidFill>
                <a:srgbClr val="434343"/>
              </a:solidFill>
              <a:effectLst/>
              <a:latin typeface="inherit"/>
            </a:endParaRPr>
          </a:p>
          <a:p>
            <a:endParaRPr lang="en-RO" dirty="0"/>
          </a:p>
          <a:p>
            <a:endParaRPr lang="en-RO" dirty="0"/>
          </a:p>
        </p:txBody>
      </p:sp>
    </p:spTree>
    <p:extLst>
      <p:ext uri="{BB962C8B-B14F-4D97-AF65-F5344CB8AC3E}">
        <p14:creationId xmlns:p14="http://schemas.microsoft.com/office/powerpoint/2010/main" val="44942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DCA5-0C18-B7D3-0861-94B6A6309E59}"/>
              </a:ext>
            </a:extLst>
          </p:cNvPr>
          <p:cNvSpPr>
            <a:spLocks noGrp="1"/>
          </p:cNvSpPr>
          <p:nvPr>
            <p:ph type="title"/>
          </p:nvPr>
        </p:nvSpPr>
        <p:spPr/>
        <p:txBody>
          <a:bodyPr/>
          <a:lstStyle/>
          <a:p>
            <a:r>
              <a:rPr lang="ro-RO" sz="1800" b="1" dirty="0">
                <a:solidFill>
                  <a:srgbClr val="0070C0"/>
                </a:solidFill>
                <a:effectLst/>
                <a:latin typeface="Cambria" panose="02040503050406030204" pitchFamily="18" charset="0"/>
                <a:ea typeface="Times New Roman" panose="02020603050405020304" pitchFamily="18" charset="0"/>
              </a:rPr>
              <a:t>PUBLISHING OF WEB OF SCIENCE INDEXED ARTICLES</a:t>
            </a:r>
            <a:br>
              <a:rPr lang="en-RO" sz="1800" dirty="0">
                <a:solidFill>
                  <a:srgbClr val="000000"/>
                </a:solidFill>
                <a:effectLst/>
                <a:latin typeface="Times New Roman" panose="02020603050405020304" pitchFamily="18" charset="0"/>
                <a:ea typeface="Times New Roman" panose="02020603050405020304" pitchFamily="18" charset="0"/>
              </a:rPr>
            </a:br>
            <a:endParaRPr lang="en-RO" dirty="0"/>
          </a:p>
        </p:txBody>
      </p:sp>
      <p:sp>
        <p:nvSpPr>
          <p:cNvPr id="3" name="Content Placeholder 2">
            <a:extLst>
              <a:ext uri="{FF2B5EF4-FFF2-40B4-BE49-F238E27FC236}">
                <a16:creationId xmlns:a16="http://schemas.microsoft.com/office/drawing/2014/main" id="{97AD1C4D-5E78-D8A0-AD0F-7F0AA3B573D9}"/>
              </a:ext>
            </a:extLst>
          </p:cNvPr>
          <p:cNvSpPr>
            <a:spLocks noGrp="1"/>
          </p:cNvSpPr>
          <p:nvPr>
            <p:ph idx="1"/>
          </p:nvPr>
        </p:nvSpPr>
        <p:spPr>
          <a:xfrm>
            <a:off x="457200" y="1066800"/>
            <a:ext cx="8382000" cy="5715000"/>
          </a:xfrm>
        </p:spPr>
        <p:txBody>
          <a:bodyPr/>
          <a:lstStyle/>
          <a:p>
            <a:endParaRPr lang="en-RO" sz="1800" dirty="0">
              <a:solidFill>
                <a:srgbClr val="000000"/>
              </a:solidFill>
              <a:effectLst/>
              <a:latin typeface="Times New Roman" panose="02020603050405020304" pitchFamily="18" charset="0"/>
              <a:ea typeface="Times New Roman" panose="02020603050405020304" pitchFamily="18" charset="0"/>
            </a:endParaRPr>
          </a:p>
          <a:p>
            <a:r>
              <a:rPr lang="ro-RO" sz="1800" dirty="0" err="1">
                <a:solidFill>
                  <a:srgbClr val="000000"/>
                </a:solidFill>
                <a:effectLst/>
                <a:latin typeface="Cambria" panose="02040503050406030204" pitchFamily="18" charset="0"/>
                <a:ea typeface="Times New Roman" panose="02020603050405020304" pitchFamily="18" charset="0"/>
              </a:rPr>
              <a:t>Fees</a:t>
            </a:r>
            <a:r>
              <a:rPr lang="ro-RO" sz="1800" dirty="0">
                <a:solidFill>
                  <a:srgbClr val="000000"/>
                </a:solidFill>
                <a:effectLst/>
                <a:latin typeface="Cambria" panose="02040503050406030204" pitchFamily="18" charset="0"/>
                <a:ea typeface="Times New Roman" panose="02020603050405020304" pitchFamily="18" charset="0"/>
              </a:rPr>
              <a:t> for </a:t>
            </a:r>
            <a:r>
              <a:rPr lang="ro-RO" sz="1800" dirty="0" err="1">
                <a:solidFill>
                  <a:srgbClr val="000000"/>
                </a:solidFill>
                <a:effectLst/>
                <a:latin typeface="Cambria" panose="02040503050406030204" pitchFamily="18" charset="0"/>
                <a:ea typeface="Times New Roman" panose="02020603050405020304" pitchFamily="18" charset="0"/>
              </a:rPr>
              <a:t>the</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publication</a:t>
            </a:r>
            <a:r>
              <a:rPr lang="ro-RO" sz="1800" dirty="0">
                <a:solidFill>
                  <a:srgbClr val="000000"/>
                </a:solidFill>
                <a:effectLst/>
                <a:latin typeface="Cambria" panose="02040503050406030204" pitchFamily="18" charset="0"/>
                <a:ea typeface="Times New Roman" panose="02020603050405020304" pitchFamily="18" charset="0"/>
              </a:rPr>
              <a:t> of </a:t>
            </a:r>
            <a:r>
              <a:rPr lang="ro-RO" sz="1800" dirty="0" err="1">
                <a:solidFill>
                  <a:srgbClr val="000000"/>
                </a:solidFill>
                <a:effectLst/>
                <a:latin typeface="Cambria" panose="02040503050406030204" pitchFamily="18" charset="0"/>
                <a:ea typeface="Times New Roman" panose="02020603050405020304" pitchFamily="18" charset="0"/>
              </a:rPr>
              <a:t>scientific</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articles</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published</a:t>
            </a:r>
            <a:r>
              <a:rPr lang="ro-RO" sz="1800" dirty="0">
                <a:solidFill>
                  <a:srgbClr val="000000"/>
                </a:solidFill>
                <a:effectLst/>
                <a:latin typeface="Cambria" panose="02040503050406030204" pitchFamily="18" charset="0"/>
                <a:ea typeface="Times New Roman" panose="02020603050405020304" pitchFamily="18" charset="0"/>
              </a:rPr>
              <a:t> in Web of </a:t>
            </a:r>
            <a:r>
              <a:rPr lang="ro-RO" sz="1800" dirty="0" err="1">
                <a:solidFill>
                  <a:srgbClr val="000000"/>
                </a:solidFill>
                <a:effectLst/>
                <a:latin typeface="Cambria" panose="02040503050406030204" pitchFamily="18" charset="0"/>
                <a:ea typeface="Times New Roman" panose="02020603050405020304" pitchFamily="18" charset="0"/>
              </a:rPr>
              <a:t>Science</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indexed</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journals</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with</a:t>
            </a:r>
            <a:r>
              <a:rPr lang="ro-RO" sz="1800" dirty="0">
                <a:solidFill>
                  <a:srgbClr val="000000"/>
                </a:solidFill>
                <a:effectLst/>
                <a:latin typeface="Cambria" panose="02040503050406030204" pitchFamily="18" charset="0"/>
                <a:ea typeface="Times New Roman" panose="02020603050405020304" pitchFamily="18" charset="0"/>
              </a:rPr>
              <a:t> an AIS </a:t>
            </a:r>
            <a:r>
              <a:rPr lang="ro-RO" sz="1800" dirty="0" err="1">
                <a:solidFill>
                  <a:srgbClr val="000000"/>
                </a:solidFill>
                <a:effectLst/>
                <a:latin typeface="Cambria" panose="02040503050406030204" pitchFamily="18" charset="0"/>
                <a:ea typeface="Times New Roman" panose="02020603050405020304" pitchFamily="18" charset="0"/>
              </a:rPr>
              <a:t>other</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than</a:t>
            </a:r>
            <a:r>
              <a:rPr lang="ro-RO" sz="1800" dirty="0">
                <a:solidFill>
                  <a:srgbClr val="000000"/>
                </a:solidFill>
                <a:effectLst/>
                <a:latin typeface="Cambria" panose="02040503050406030204" pitchFamily="18" charset="0"/>
                <a:ea typeface="Times New Roman" panose="02020603050405020304" pitchFamily="18" charset="0"/>
              </a:rPr>
              <a:t> 0 are </a:t>
            </a:r>
            <a:r>
              <a:rPr lang="ro-RO" sz="1800" dirty="0" err="1">
                <a:solidFill>
                  <a:srgbClr val="000000"/>
                </a:solidFill>
                <a:effectLst/>
                <a:latin typeface="Cambria" panose="02040503050406030204" pitchFamily="18" charset="0"/>
                <a:ea typeface="Times New Roman" panose="02020603050405020304" pitchFamily="18" charset="0"/>
              </a:rPr>
              <a:t>eligible</a:t>
            </a:r>
            <a:r>
              <a:rPr lang="ro-RO" sz="1800" dirty="0">
                <a:solidFill>
                  <a:srgbClr val="000000"/>
                </a:solidFill>
                <a:effectLst/>
                <a:latin typeface="Cambria" panose="02040503050406030204" pitchFamily="18" charset="0"/>
                <a:ea typeface="Times New Roman" panose="02020603050405020304" pitchFamily="18" charset="0"/>
              </a:rPr>
              <a:t> for </a:t>
            </a:r>
            <a:r>
              <a:rPr lang="ro-RO" sz="1800" dirty="0" err="1">
                <a:solidFill>
                  <a:srgbClr val="000000"/>
                </a:solidFill>
                <a:effectLst/>
                <a:latin typeface="Cambria" panose="02040503050406030204" pitchFamily="18" charset="0"/>
                <a:ea typeface="Times New Roman" panose="02020603050405020304" pitchFamily="18" charset="0"/>
              </a:rPr>
              <a:t>settlement</a:t>
            </a:r>
            <a:r>
              <a:rPr lang="ro-RO" sz="1800" dirty="0">
                <a:solidFill>
                  <a:srgbClr val="000000"/>
                </a:solidFill>
                <a:effectLst/>
                <a:latin typeface="Cambria" panose="02040503050406030204" pitchFamily="18" charset="0"/>
                <a:ea typeface="Times New Roman" panose="02020603050405020304" pitchFamily="18" charset="0"/>
              </a:rPr>
              <a:t>.</a:t>
            </a:r>
          </a:p>
          <a:p>
            <a:endParaRPr lang="en-RO" sz="1800" dirty="0">
              <a:solidFill>
                <a:srgbClr val="000000"/>
              </a:solidFill>
              <a:effectLst/>
              <a:latin typeface="Times New Roman" panose="02020603050405020304" pitchFamily="18" charset="0"/>
              <a:ea typeface="Times New Roman" panose="02020603050405020304" pitchFamily="18" charset="0"/>
            </a:endParaRPr>
          </a:p>
          <a:p>
            <a:pPr algn="just"/>
            <a:r>
              <a:rPr lang="ro-RO" sz="1800" dirty="0" err="1">
                <a:solidFill>
                  <a:srgbClr val="000000"/>
                </a:solidFill>
                <a:effectLst/>
                <a:latin typeface="Cambria" panose="02040503050406030204" pitchFamily="18" charset="0"/>
                <a:ea typeface="Times New Roman" panose="02020603050405020304" pitchFamily="18" charset="0"/>
              </a:rPr>
              <a:t>Each</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eligible</a:t>
            </a:r>
            <a:r>
              <a:rPr lang="ro-RO" sz="1800" dirty="0">
                <a:solidFill>
                  <a:srgbClr val="000000"/>
                </a:solidFill>
                <a:effectLst/>
                <a:latin typeface="Cambria" panose="02040503050406030204" pitchFamily="18" charset="0"/>
                <a:ea typeface="Times New Roman" panose="02020603050405020304" pitchFamily="18" charset="0"/>
              </a:rPr>
              <a:t> doctoral student </a:t>
            </a:r>
            <a:r>
              <a:rPr lang="ro-RO" sz="1800" dirty="0" err="1">
                <a:solidFill>
                  <a:srgbClr val="000000"/>
                </a:solidFill>
                <a:effectLst/>
                <a:latin typeface="Cambria" panose="02040503050406030204" pitchFamily="18" charset="0"/>
                <a:ea typeface="Times New Roman" panose="02020603050405020304" pitchFamily="18" charset="0"/>
              </a:rPr>
              <a:t>may</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request</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the</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settlement</a:t>
            </a:r>
            <a:r>
              <a:rPr lang="ro-RO" sz="1800" dirty="0">
                <a:solidFill>
                  <a:srgbClr val="000000"/>
                </a:solidFill>
                <a:effectLst/>
                <a:latin typeface="Cambria" panose="02040503050406030204" pitchFamily="18" charset="0"/>
                <a:ea typeface="Times New Roman" panose="02020603050405020304" pitchFamily="18" charset="0"/>
              </a:rPr>
              <a:t> of </a:t>
            </a:r>
            <a:r>
              <a:rPr lang="ro-RO" sz="1800" dirty="0" err="1">
                <a:solidFill>
                  <a:srgbClr val="000000"/>
                </a:solidFill>
                <a:effectLst/>
                <a:latin typeface="Cambria" panose="02040503050406030204" pitchFamily="18" charset="0"/>
                <a:ea typeface="Times New Roman" panose="02020603050405020304" pitchFamily="18" charset="0"/>
              </a:rPr>
              <a:t>the</a:t>
            </a:r>
            <a:r>
              <a:rPr lang="ro-RO" sz="1800" dirty="0">
                <a:solidFill>
                  <a:srgbClr val="000000"/>
                </a:solidFill>
                <a:effectLst/>
                <a:latin typeface="Cambria" panose="02040503050406030204" pitchFamily="18" charset="0"/>
                <a:ea typeface="Times New Roman" panose="02020603050405020304" pitchFamily="18" charset="0"/>
              </a:rPr>
              <a:t> </a:t>
            </a:r>
            <a:r>
              <a:rPr lang="ro-RO" sz="1800" dirty="0" err="1">
                <a:solidFill>
                  <a:srgbClr val="000000"/>
                </a:solidFill>
                <a:effectLst/>
                <a:latin typeface="Cambria" panose="02040503050406030204" pitchFamily="18" charset="0"/>
                <a:ea typeface="Times New Roman" panose="02020603050405020304" pitchFamily="18" charset="0"/>
              </a:rPr>
              <a:t>publication</a:t>
            </a:r>
            <a:r>
              <a:rPr lang="ro-RO" sz="1800" dirty="0">
                <a:solidFill>
                  <a:srgbClr val="000000"/>
                </a:solidFill>
                <a:effectLst/>
                <a:latin typeface="Cambria" panose="02040503050406030204" pitchFamily="18" charset="0"/>
                <a:ea typeface="Times New Roman" panose="02020603050405020304" pitchFamily="18" charset="0"/>
              </a:rPr>
              <a:t> fee for a maximum of 1 </a:t>
            </a:r>
            <a:r>
              <a:rPr lang="ro-RO" sz="1800" dirty="0" err="1">
                <a:solidFill>
                  <a:srgbClr val="000000"/>
                </a:solidFill>
                <a:effectLst/>
                <a:latin typeface="Cambria" panose="02040503050406030204" pitchFamily="18" charset="0"/>
                <a:ea typeface="Times New Roman" panose="02020603050405020304" pitchFamily="18" charset="0"/>
              </a:rPr>
              <a:t>article</a:t>
            </a:r>
            <a:r>
              <a:rPr lang="ro-RO" sz="1800" dirty="0">
                <a:solidFill>
                  <a:srgbClr val="000000"/>
                </a:solidFill>
                <a:effectLst/>
                <a:latin typeface="Cambria" panose="02040503050406030204" pitchFamily="18" charset="0"/>
                <a:ea typeface="Times New Roman" panose="02020603050405020304" pitchFamily="18" charset="0"/>
              </a:rPr>
              <a:t> per </a:t>
            </a:r>
            <a:r>
              <a:rPr lang="ro-RO" sz="1800" dirty="0" err="1">
                <a:solidFill>
                  <a:srgbClr val="000000"/>
                </a:solidFill>
                <a:effectLst/>
                <a:latin typeface="Cambria" panose="02040503050406030204" pitchFamily="18" charset="0"/>
                <a:ea typeface="Times New Roman" panose="02020603050405020304" pitchFamily="18" charset="0"/>
              </a:rPr>
              <a:t>year</a:t>
            </a:r>
            <a:r>
              <a:rPr lang="ro-RO" sz="1800" dirty="0">
                <a:solidFill>
                  <a:srgbClr val="000000"/>
                </a:solidFill>
                <a:effectLst/>
                <a:latin typeface="Cambria" panose="02040503050406030204" pitchFamily="18" charset="0"/>
                <a:ea typeface="Times New Roman" panose="02020603050405020304" pitchFamily="18" charset="0"/>
              </a:rPr>
              <a:t>, as </a:t>
            </a:r>
            <a:r>
              <a:rPr lang="ro-RO" sz="1800" dirty="0" err="1">
                <a:solidFill>
                  <a:srgbClr val="000000"/>
                </a:solidFill>
                <a:effectLst/>
                <a:latin typeface="Cambria" panose="02040503050406030204" pitchFamily="18" charset="0"/>
                <a:ea typeface="Times New Roman" panose="02020603050405020304" pitchFamily="18" charset="0"/>
              </a:rPr>
              <a:t>author</a:t>
            </a:r>
            <a:r>
              <a:rPr lang="ro-RO" sz="1800" dirty="0">
                <a:solidFill>
                  <a:srgbClr val="000000"/>
                </a:solidFill>
                <a:effectLst/>
                <a:latin typeface="Cambria" panose="02040503050406030204" pitchFamily="18" charset="0"/>
                <a:ea typeface="Times New Roman" panose="02020603050405020304" pitchFamily="18" charset="0"/>
              </a:rPr>
              <a:t> or </a:t>
            </a:r>
            <a:r>
              <a:rPr lang="ro-RO" sz="1800" dirty="0" err="1">
                <a:solidFill>
                  <a:srgbClr val="000000"/>
                </a:solidFill>
                <a:effectLst/>
                <a:latin typeface="Cambria" panose="02040503050406030204" pitchFamily="18" charset="0"/>
                <a:ea typeface="Times New Roman" panose="02020603050405020304" pitchFamily="18" charset="0"/>
              </a:rPr>
              <a:t>co-author</a:t>
            </a:r>
            <a:r>
              <a:rPr lang="ro-RO" sz="1800" dirty="0">
                <a:solidFill>
                  <a:srgbClr val="000000"/>
                </a:solidFill>
                <a:effectLst/>
                <a:latin typeface="Cambria" panose="02040503050406030204" pitchFamily="18" charset="0"/>
                <a:ea typeface="Times New Roman" panose="02020603050405020304" pitchFamily="18" charset="0"/>
              </a:rPr>
              <a:t>. </a:t>
            </a:r>
          </a:p>
          <a:p>
            <a:pPr algn="just"/>
            <a:endParaRPr lang="en-RO" sz="1800" dirty="0">
              <a:solidFill>
                <a:srgbClr val="000000"/>
              </a:solidFill>
              <a:effectLst/>
              <a:latin typeface="Times New Roman" panose="02020603050405020304" pitchFamily="18" charset="0"/>
              <a:ea typeface="Times New Roman" panose="02020603050405020304" pitchFamily="18" charset="0"/>
            </a:endParaRPr>
          </a:p>
          <a:p>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If an article for which the settlement is requested has more authors, the publication fee is divided by the number of authors, and the financial support of the publication is made only for the part corresponding to students - PhD students from ASE</a:t>
            </a:r>
            <a:r>
              <a:rPr lang="en-RO" dirty="0">
                <a:effectLst/>
              </a:rPr>
              <a:t> </a:t>
            </a:r>
            <a:endParaRPr lang="en-RO" dirty="0"/>
          </a:p>
        </p:txBody>
      </p:sp>
    </p:spTree>
    <p:extLst>
      <p:ext uri="{BB962C8B-B14F-4D97-AF65-F5344CB8AC3E}">
        <p14:creationId xmlns:p14="http://schemas.microsoft.com/office/powerpoint/2010/main" val="4050815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C940-2AE0-E145-8566-2BBC2B6ED8FD}"/>
              </a:ext>
            </a:extLst>
          </p:cNvPr>
          <p:cNvSpPr>
            <a:spLocks noGrp="1"/>
          </p:cNvSpPr>
          <p:nvPr>
            <p:ph type="title"/>
          </p:nvPr>
        </p:nvSpPr>
        <p:spPr/>
        <p:txBody>
          <a:bodyPr/>
          <a:lstStyle/>
          <a:p>
            <a:r>
              <a:rPr lang="en-US" dirty="0"/>
              <a:t>Evaluation</a:t>
            </a:r>
            <a:endParaRPr lang="ro-RO" dirty="0"/>
          </a:p>
        </p:txBody>
      </p:sp>
      <p:sp>
        <p:nvSpPr>
          <p:cNvPr id="3" name="Content Placeholder 2">
            <a:extLst>
              <a:ext uri="{FF2B5EF4-FFF2-40B4-BE49-F238E27FC236}">
                <a16:creationId xmlns:a16="http://schemas.microsoft.com/office/drawing/2014/main" id="{663F2D19-A7F4-9044-B8E2-69CD8DF9F472}"/>
              </a:ext>
            </a:extLst>
          </p:cNvPr>
          <p:cNvSpPr>
            <a:spLocks noGrp="1"/>
          </p:cNvSpPr>
          <p:nvPr>
            <p:ph idx="1"/>
          </p:nvPr>
        </p:nvSpPr>
        <p:spPr>
          <a:xfrm>
            <a:off x="457200" y="1600200"/>
            <a:ext cx="8382000" cy="5105400"/>
          </a:xfrm>
        </p:spPr>
        <p:txBody>
          <a:bodyPr/>
          <a:lstStyle/>
          <a:p>
            <a:r>
              <a:rPr lang="ro-RO" dirty="0" err="1">
                <a:solidFill>
                  <a:srgbClr val="434343"/>
                </a:solidFill>
                <a:latin typeface="Helvetica Neue" panose="02000503000000020004" pitchFamily="2" charset="0"/>
              </a:rPr>
              <a:t>Each</a:t>
            </a:r>
            <a:r>
              <a:rPr lang="ro-RO" dirty="0">
                <a:solidFill>
                  <a:srgbClr val="434343"/>
                </a:solidFill>
                <a:latin typeface="Helvetica Neue" panose="02000503000000020004" pitchFamily="2" charset="0"/>
              </a:rPr>
              <a:t> doctoral student </a:t>
            </a:r>
            <a:r>
              <a:rPr lang="ro-RO" dirty="0" err="1">
                <a:solidFill>
                  <a:srgbClr val="434343"/>
                </a:solidFill>
                <a:latin typeface="Helvetica Neue" panose="02000503000000020004" pitchFamily="2" charset="0"/>
              </a:rPr>
              <a:t>is</a:t>
            </a:r>
            <a:r>
              <a:rPr lang="ro-RO" dirty="0">
                <a:solidFill>
                  <a:srgbClr val="434343"/>
                </a:solidFill>
                <a:latin typeface="Helvetica Neue" panose="02000503000000020004" pitchFamily="2" charset="0"/>
              </a:rPr>
              <a:t> </a:t>
            </a:r>
            <a:r>
              <a:rPr lang="ro-RO" dirty="0" err="1">
                <a:solidFill>
                  <a:srgbClr val="434343"/>
                </a:solidFill>
                <a:latin typeface="Helvetica Neue" panose="02000503000000020004" pitchFamily="2" charset="0"/>
              </a:rPr>
              <a:t>evaluated</a:t>
            </a:r>
            <a:r>
              <a:rPr lang="ro-RO" dirty="0">
                <a:solidFill>
                  <a:srgbClr val="434343"/>
                </a:solidFill>
                <a:latin typeface="Helvetica Neue" panose="02000503000000020004" pitchFamily="2" charset="0"/>
              </a:rPr>
              <a:t> </a:t>
            </a:r>
            <a:r>
              <a:rPr lang="ro-RO" dirty="0" err="1">
                <a:solidFill>
                  <a:srgbClr val="434343"/>
                </a:solidFill>
                <a:latin typeface="Helvetica Neue" panose="02000503000000020004" pitchFamily="2" charset="0"/>
              </a:rPr>
              <a:t>based</a:t>
            </a:r>
            <a:r>
              <a:rPr lang="ro-RO" dirty="0">
                <a:solidFill>
                  <a:srgbClr val="434343"/>
                </a:solidFill>
                <a:latin typeface="Helvetica Neue" panose="02000503000000020004" pitchFamily="2" charset="0"/>
              </a:rPr>
              <a:t> on </a:t>
            </a:r>
            <a:r>
              <a:rPr lang="ro-RO" dirty="0" err="1">
                <a:solidFill>
                  <a:srgbClr val="434343"/>
                </a:solidFill>
                <a:latin typeface="Helvetica Neue" panose="02000503000000020004" pitchFamily="2" charset="0"/>
              </a:rPr>
              <a:t>Annual</a:t>
            </a:r>
            <a:r>
              <a:rPr lang="ro-RO" dirty="0">
                <a:solidFill>
                  <a:srgbClr val="434343"/>
                </a:solidFill>
                <a:latin typeface="Helvetica Neue" panose="02000503000000020004" pitchFamily="2" charset="0"/>
              </a:rPr>
              <a:t> </a:t>
            </a:r>
            <a:r>
              <a:rPr lang="ro-RO" dirty="0" err="1">
                <a:solidFill>
                  <a:srgbClr val="434343"/>
                </a:solidFill>
                <a:latin typeface="Helvetica Neue" panose="02000503000000020004" pitchFamily="2" charset="0"/>
              </a:rPr>
              <a:t>Progress</a:t>
            </a:r>
            <a:r>
              <a:rPr lang="ro-RO" dirty="0">
                <a:solidFill>
                  <a:srgbClr val="434343"/>
                </a:solidFill>
                <a:latin typeface="Helvetica Neue" panose="02000503000000020004" pitchFamily="2" charset="0"/>
              </a:rPr>
              <a:t> </a:t>
            </a:r>
            <a:r>
              <a:rPr lang="ro-RO" dirty="0" err="1">
                <a:solidFill>
                  <a:srgbClr val="434343"/>
                </a:solidFill>
                <a:latin typeface="Helvetica Neue" panose="02000503000000020004" pitchFamily="2" charset="0"/>
              </a:rPr>
              <a:t>Reports</a:t>
            </a:r>
            <a:r>
              <a:rPr lang="ro-RO" dirty="0">
                <a:solidFill>
                  <a:srgbClr val="434343"/>
                </a:solidFill>
                <a:latin typeface="Helvetica Neue" panose="02000503000000020004" pitchFamily="2" charset="0"/>
              </a:rPr>
              <a:t>.</a:t>
            </a:r>
          </a:p>
          <a:p>
            <a:r>
              <a:rPr lang="ro-RO" dirty="0">
                <a:solidFill>
                  <a:srgbClr val="434343"/>
                </a:solidFill>
                <a:latin typeface="Helvetica Neue" panose="02000503000000020004" pitchFamily="2" charset="0"/>
              </a:rPr>
              <a:t> </a:t>
            </a:r>
            <a:r>
              <a:rPr lang="ro-RO" dirty="0"/>
              <a:t>In May </a:t>
            </a:r>
            <a:r>
              <a:rPr lang="ro-RO" dirty="0" err="1"/>
              <a:t>you</a:t>
            </a:r>
            <a:r>
              <a:rPr lang="ro-RO" dirty="0"/>
              <a:t> </a:t>
            </a:r>
            <a:r>
              <a:rPr lang="ro-RO" dirty="0" err="1"/>
              <a:t>will</a:t>
            </a:r>
            <a:r>
              <a:rPr lang="ro-RO" dirty="0"/>
              <a:t> </a:t>
            </a:r>
            <a:r>
              <a:rPr lang="ro-RO" dirty="0" err="1"/>
              <a:t>have</a:t>
            </a:r>
            <a:r>
              <a:rPr lang="ro-RO" dirty="0"/>
              <a:t> </a:t>
            </a:r>
            <a:r>
              <a:rPr lang="ro-RO" dirty="0" err="1"/>
              <a:t>to</a:t>
            </a:r>
            <a:r>
              <a:rPr lang="ro-RO" dirty="0"/>
              <a:t> prepare </a:t>
            </a:r>
            <a:r>
              <a:rPr lang="ro-RO" dirty="0" err="1"/>
              <a:t>the</a:t>
            </a:r>
            <a:r>
              <a:rPr lang="ro-RO" dirty="0"/>
              <a:t> </a:t>
            </a:r>
            <a:r>
              <a:rPr lang="ro-RO" dirty="0" err="1"/>
              <a:t>first</a:t>
            </a:r>
            <a:r>
              <a:rPr lang="ro-RO" dirty="0"/>
              <a:t> </a:t>
            </a:r>
            <a:r>
              <a:rPr lang="ro-RO" dirty="0" err="1"/>
              <a:t>research</a:t>
            </a:r>
            <a:r>
              <a:rPr lang="ro-RO" dirty="0"/>
              <a:t> report. </a:t>
            </a:r>
            <a:r>
              <a:rPr lang="ro-RO" dirty="0" err="1"/>
              <a:t>Your</a:t>
            </a:r>
            <a:r>
              <a:rPr lang="ro-RO" dirty="0"/>
              <a:t> </a:t>
            </a:r>
            <a:r>
              <a:rPr lang="ro-RO" dirty="0" err="1"/>
              <a:t>coordinating</a:t>
            </a:r>
            <a:r>
              <a:rPr lang="ro-RO" dirty="0"/>
              <a:t> </a:t>
            </a:r>
            <a:r>
              <a:rPr lang="ro-RO" dirty="0" err="1"/>
              <a:t>professors</a:t>
            </a:r>
            <a:r>
              <a:rPr lang="ro-RO" dirty="0"/>
              <a:t> </a:t>
            </a:r>
            <a:r>
              <a:rPr lang="ro-RO" dirty="0" err="1"/>
              <a:t>will</a:t>
            </a:r>
            <a:r>
              <a:rPr lang="ro-RO" dirty="0"/>
              <a:t> </a:t>
            </a:r>
            <a:r>
              <a:rPr lang="ro-RO" dirty="0" err="1"/>
              <a:t>keep</a:t>
            </a:r>
            <a:r>
              <a:rPr lang="ro-RO" dirty="0"/>
              <a:t> </a:t>
            </a:r>
            <a:r>
              <a:rPr lang="ro-RO" dirty="0" err="1"/>
              <a:t>you</a:t>
            </a:r>
            <a:r>
              <a:rPr lang="ro-RO" dirty="0"/>
              <a:t> </a:t>
            </a:r>
            <a:r>
              <a:rPr lang="ro-RO" dirty="0" err="1"/>
              <a:t>informed</a:t>
            </a:r>
            <a:r>
              <a:rPr lang="ro-RO" dirty="0"/>
              <a:t>.</a:t>
            </a:r>
          </a:p>
          <a:p>
            <a:endParaRPr lang="ro-RO" dirty="0"/>
          </a:p>
        </p:txBody>
      </p:sp>
      <p:graphicFrame>
        <p:nvGraphicFramePr>
          <p:cNvPr id="4" name="Table 3">
            <a:extLst>
              <a:ext uri="{FF2B5EF4-FFF2-40B4-BE49-F238E27FC236}">
                <a16:creationId xmlns:a16="http://schemas.microsoft.com/office/drawing/2014/main" id="{C9C00D91-C98A-2F75-2ED1-19544DDEA2B1}"/>
              </a:ext>
            </a:extLst>
          </p:cNvPr>
          <p:cNvGraphicFramePr>
            <a:graphicFrameLocks noGrp="1"/>
          </p:cNvGraphicFramePr>
          <p:nvPr>
            <p:extLst>
              <p:ext uri="{D42A27DB-BD31-4B8C-83A1-F6EECF244321}">
                <p14:modId xmlns:p14="http://schemas.microsoft.com/office/powerpoint/2010/main" val="1116329073"/>
              </p:ext>
            </p:extLst>
          </p:nvPr>
        </p:nvGraphicFramePr>
        <p:xfrm>
          <a:off x="2514600" y="4267200"/>
          <a:ext cx="5910580" cy="2225384"/>
        </p:xfrm>
        <a:graphic>
          <a:graphicData uri="http://schemas.openxmlformats.org/drawingml/2006/table">
            <a:tbl>
              <a:tblPr firstRow="1" firstCol="1" bandRow="1">
                <a:tableStyleId>{5C22544A-7EE6-4342-B048-85BDC9FD1C3A}</a:tableStyleId>
              </a:tblPr>
              <a:tblGrid>
                <a:gridCol w="2955290">
                  <a:extLst>
                    <a:ext uri="{9D8B030D-6E8A-4147-A177-3AD203B41FA5}">
                      <a16:colId xmlns:a16="http://schemas.microsoft.com/office/drawing/2014/main" val="689944928"/>
                    </a:ext>
                  </a:extLst>
                </a:gridCol>
                <a:gridCol w="2955290">
                  <a:extLst>
                    <a:ext uri="{9D8B030D-6E8A-4147-A177-3AD203B41FA5}">
                      <a16:colId xmlns:a16="http://schemas.microsoft.com/office/drawing/2014/main" val="1965829379"/>
                    </a:ext>
                  </a:extLst>
                </a:gridCol>
              </a:tblGrid>
              <a:tr h="185449">
                <a:tc>
                  <a:txBody>
                    <a:bodyPr/>
                    <a:lstStyle/>
                    <a:p>
                      <a:pPr algn="l"/>
                      <a:r>
                        <a:rPr lang="ro-RO" sz="1200" kern="100">
                          <a:effectLst/>
                        </a:rPr>
                        <a:t>12.05.2025</a:t>
                      </a:r>
                      <a:endParaRPr lang="en-R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l"/>
                      <a:r>
                        <a:rPr lang="en-RO" sz="1200" kern="100">
                          <a:effectLst/>
                        </a:rPr>
                        <a:t>Online submission of research progress reports, with the approval of the scientific supervisor (3 weeks)</a:t>
                      </a:r>
                      <a:endParaRPr lang="en-R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686911"/>
                  </a:ext>
                </a:extLst>
              </a:tr>
              <a:tr h="927243">
                <a:tc>
                  <a:txBody>
                    <a:bodyPr/>
                    <a:lstStyle/>
                    <a:p>
                      <a:pPr algn="l"/>
                      <a:r>
                        <a:rPr lang="ro-RO" sz="1200" kern="100">
                          <a:effectLst/>
                        </a:rPr>
                        <a:t>30.05.2025</a:t>
                      </a:r>
                      <a:endParaRPr lang="en-R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RO"/>
                    </a:p>
                  </a:txBody>
                  <a:tcPr/>
                </a:tc>
                <a:extLst>
                  <a:ext uri="{0D108BD9-81ED-4DB2-BD59-A6C34878D82A}">
                    <a16:rowId xmlns:a16="http://schemas.microsoft.com/office/drawing/2014/main" val="2676283712"/>
                  </a:ext>
                </a:extLst>
              </a:tr>
              <a:tr h="185449">
                <a:tc>
                  <a:txBody>
                    <a:bodyPr/>
                    <a:lstStyle/>
                    <a:p>
                      <a:pPr algn="l"/>
                      <a:r>
                        <a:rPr lang="ro-RO" sz="1200" kern="100">
                          <a:effectLst/>
                        </a:rPr>
                        <a:t>02.06.2025</a:t>
                      </a:r>
                      <a:endParaRPr lang="en-R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l"/>
                      <a:r>
                        <a:rPr lang="ro-RO" sz="1200" kern="100">
                          <a:effectLst/>
                        </a:rPr>
                        <a:t>O</a:t>
                      </a:r>
                      <a:r>
                        <a:rPr lang="en-RO" sz="1200" kern="100">
                          <a:effectLst/>
                        </a:rPr>
                        <a:t>ral, physical, or online evaluation of research progress reports (3 weeks</a:t>
                      </a:r>
                      <a:r>
                        <a:rPr lang="ro-RO" sz="1200" kern="100">
                          <a:effectLst/>
                        </a:rPr>
                        <a:t>)</a:t>
                      </a:r>
                      <a:endParaRPr lang="en-RO" sz="1200" kern="100">
                        <a:effectLst/>
                      </a:endParaRPr>
                    </a:p>
                    <a:p>
                      <a:pPr algn="l"/>
                      <a:r>
                        <a:rPr lang="ro-RO" sz="1200" kern="100">
                          <a:effectLst/>
                        </a:rPr>
                        <a:t>D</a:t>
                      </a:r>
                      <a:r>
                        <a:rPr lang="en-RO" sz="1200" kern="100">
                          <a:effectLst/>
                        </a:rPr>
                        <a:t>ay off: Monday, June 9, 2025 </a:t>
                      </a:r>
                      <a:endParaRPr lang="en-RO"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8023444"/>
                  </a:ext>
                </a:extLst>
              </a:tr>
              <a:tr h="927243">
                <a:tc>
                  <a:txBody>
                    <a:bodyPr/>
                    <a:lstStyle/>
                    <a:p>
                      <a:pPr algn="l"/>
                      <a:r>
                        <a:rPr lang="ro-RO" sz="1200" kern="100" dirty="0">
                          <a:effectLst/>
                        </a:rPr>
                        <a:t>20.06.2025</a:t>
                      </a:r>
                      <a:endParaRPr lang="en-RO"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RO"/>
                    </a:p>
                  </a:txBody>
                  <a:tcPr/>
                </a:tc>
                <a:extLst>
                  <a:ext uri="{0D108BD9-81ED-4DB2-BD59-A6C34878D82A}">
                    <a16:rowId xmlns:a16="http://schemas.microsoft.com/office/drawing/2014/main" val="32239449"/>
                  </a:ext>
                </a:extLst>
              </a:tr>
            </a:tbl>
          </a:graphicData>
        </a:graphic>
      </p:graphicFrame>
    </p:spTree>
    <p:extLst>
      <p:ext uri="{BB962C8B-B14F-4D97-AF65-F5344CB8AC3E}">
        <p14:creationId xmlns:p14="http://schemas.microsoft.com/office/powerpoint/2010/main" val="2091492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FBC31-66C0-9A40-ABF7-B04C71A2CF3B}"/>
              </a:ext>
            </a:extLst>
          </p:cNvPr>
          <p:cNvSpPr>
            <a:spLocks noGrp="1"/>
          </p:cNvSpPr>
          <p:nvPr>
            <p:ph idx="1"/>
          </p:nvPr>
        </p:nvSpPr>
        <p:spPr>
          <a:xfrm>
            <a:off x="457200" y="533400"/>
            <a:ext cx="8229600" cy="5592763"/>
          </a:xfrm>
        </p:spPr>
        <p:txBody>
          <a:bodyPr/>
          <a:lstStyle/>
          <a:p>
            <a:pPr marL="0" indent="0" algn="ctr">
              <a:buNone/>
            </a:pPr>
            <a:endParaRPr lang="ro-RO" dirty="0">
              <a:solidFill>
                <a:srgbClr val="002060"/>
              </a:solidFill>
            </a:endParaRPr>
          </a:p>
          <a:p>
            <a:pPr marL="0" indent="0" algn="ctr">
              <a:buNone/>
            </a:pPr>
            <a:endParaRPr lang="ro-RO" dirty="0">
              <a:solidFill>
                <a:srgbClr val="002060"/>
              </a:solidFill>
            </a:endParaRPr>
          </a:p>
          <a:p>
            <a:pPr marL="0" indent="0" algn="ctr">
              <a:buNone/>
            </a:pPr>
            <a:r>
              <a:rPr lang="en-US" sz="4000" dirty="0" err="1">
                <a:solidFill>
                  <a:srgbClr val="002060"/>
                </a:solidFill>
              </a:rPr>
              <a:t>Vă</a:t>
            </a:r>
            <a:r>
              <a:rPr lang="en-US" sz="4000" dirty="0">
                <a:solidFill>
                  <a:srgbClr val="002060"/>
                </a:solidFill>
              </a:rPr>
              <a:t> </a:t>
            </a:r>
            <a:r>
              <a:rPr lang="en-US" sz="4000" dirty="0" err="1">
                <a:solidFill>
                  <a:srgbClr val="002060"/>
                </a:solidFill>
              </a:rPr>
              <a:t>doresc</a:t>
            </a:r>
            <a:r>
              <a:rPr lang="en-US" sz="4000" dirty="0">
                <a:solidFill>
                  <a:srgbClr val="002060"/>
                </a:solidFill>
              </a:rPr>
              <a:t> un an </a:t>
            </a:r>
            <a:r>
              <a:rPr lang="en-US" sz="4000" dirty="0" err="1">
                <a:solidFill>
                  <a:srgbClr val="002060"/>
                </a:solidFill>
              </a:rPr>
              <a:t>universitar</a:t>
            </a:r>
            <a:r>
              <a:rPr lang="en-US" sz="4000" dirty="0">
                <a:solidFill>
                  <a:srgbClr val="002060"/>
                </a:solidFill>
              </a:rPr>
              <a:t> bun, </a:t>
            </a:r>
            <a:r>
              <a:rPr lang="en-US" sz="4000" dirty="0" err="1">
                <a:solidFill>
                  <a:srgbClr val="002060"/>
                </a:solidFill>
              </a:rPr>
              <a:t>sănătate</a:t>
            </a:r>
            <a:r>
              <a:rPr lang="en-US" sz="4000" dirty="0">
                <a:solidFill>
                  <a:srgbClr val="002060"/>
                </a:solidFill>
              </a:rPr>
              <a:t> </a:t>
            </a:r>
            <a:r>
              <a:rPr lang="en-US" sz="4000" dirty="0" err="1">
                <a:solidFill>
                  <a:srgbClr val="002060"/>
                </a:solidFill>
              </a:rPr>
              <a:t>și</a:t>
            </a:r>
            <a:r>
              <a:rPr lang="en-US" sz="4000" dirty="0">
                <a:solidFill>
                  <a:srgbClr val="002060"/>
                </a:solidFill>
              </a:rPr>
              <a:t> </a:t>
            </a:r>
            <a:r>
              <a:rPr lang="en-US" sz="4000" dirty="0" err="1">
                <a:solidFill>
                  <a:srgbClr val="002060"/>
                </a:solidFill>
              </a:rPr>
              <a:t>multe</a:t>
            </a:r>
            <a:r>
              <a:rPr lang="en-US" sz="4000" dirty="0">
                <a:solidFill>
                  <a:srgbClr val="002060"/>
                </a:solidFill>
              </a:rPr>
              <a:t> </a:t>
            </a:r>
            <a:r>
              <a:rPr lang="en-US" sz="4000" dirty="0" err="1">
                <a:solidFill>
                  <a:srgbClr val="002060"/>
                </a:solidFill>
              </a:rPr>
              <a:t>rezultate</a:t>
            </a:r>
            <a:r>
              <a:rPr lang="en-US" sz="4000" dirty="0">
                <a:solidFill>
                  <a:srgbClr val="002060"/>
                </a:solidFill>
              </a:rPr>
              <a:t> </a:t>
            </a:r>
            <a:r>
              <a:rPr lang="ro-RO" sz="4000" dirty="0">
                <a:solidFill>
                  <a:srgbClr val="002060"/>
                </a:solidFill>
              </a:rPr>
              <a:t>în</a:t>
            </a:r>
            <a:r>
              <a:rPr lang="en-US" sz="4000" dirty="0">
                <a:solidFill>
                  <a:srgbClr val="002060"/>
                </a:solidFill>
              </a:rPr>
              <a:t> </a:t>
            </a:r>
            <a:r>
              <a:rPr lang="en-US" sz="4000" dirty="0" err="1">
                <a:solidFill>
                  <a:srgbClr val="002060"/>
                </a:solidFill>
              </a:rPr>
              <a:t>cercet</a:t>
            </a:r>
            <a:r>
              <a:rPr lang="ro-RO" sz="4000" dirty="0">
                <a:solidFill>
                  <a:srgbClr val="002060"/>
                </a:solidFill>
              </a:rPr>
              <a:t>are</a:t>
            </a:r>
            <a:r>
              <a:rPr lang="en-US" sz="4000" dirty="0">
                <a:solidFill>
                  <a:srgbClr val="002060"/>
                </a:solidFill>
              </a:rPr>
              <a:t>!</a:t>
            </a:r>
          </a:p>
          <a:p>
            <a:pPr marL="0" indent="0" algn="ctr">
              <a:buNone/>
            </a:pPr>
            <a:endParaRPr lang="en-US" sz="4000" dirty="0">
              <a:solidFill>
                <a:srgbClr val="002060"/>
              </a:solidFill>
            </a:endParaRPr>
          </a:p>
          <a:p>
            <a:pPr marL="0" indent="0" algn="ctr">
              <a:buNone/>
            </a:pPr>
            <a:r>
              <a:rPr lang="ro-RO" sz="4000" dirty="0">
                <a:solidFill>
                  <a:srgbClr val="002060"/>
                </a:solidFill>
              </a:rPr>
              <a:t>I </a:t>
            </a:r>
            <a:r>
              <a:rPr lang="ro-RO" sz="4000" dirty="0" err="1">
                <a:solidFill>
                  <a:srgbClr val="002060"/>
                </a:solidFill>
              </a:rPr>
              <a:t>wish</a:t>
            </a:r>
            <a:r>
              <a:rPr lang="ro-RO" sz="4000" dirty="0">
                <a:solidFill>
                  <a:srgbClr val="002060"/>
                </a:solidFill>
              </a:rPr>
              <a:t> </a:t>
            </a:r>
            <a:r>
              <a:rPr lang="ro-RO" sz="4000" dirty="0" err="1">
                <a:solidFill>
                  <a:srgbClr val="002060"/>
                </a:solidFill>
              </a:rPr>
              <a:t>you</a:t>
            </a:r>
            <a:r>
              <a:rPr lang="ro-RO" sz="4000" dirty="0">
                <a:solidFill>
                  <a:srgbClr val="002060"/>
                </a:solidFill>
              </a:rPr>
              <a:t> a </a:t>
            </a:r>
            <a:r>
              <a:rPr lang="ro-RO" sz="4000" dirty="0" err="1">
                <a:solidFill>
                  <a:srgbClr val="002060"/>
                </a:solidFill>
              </a:rPr>
              <a:t>good</a:t>
            </a:r>
            <a:r>
              <a:rPr lang="ro-RO" sz="4000" dirty="0">
                <a:solidFill>
                  <a:srgbClr val="002060"/>
                </a:solidFill>
              </a:rPr>
              <a:t> academic </a:t>
            </a:r>
            <a:r>
              <a:rPr lang="ro-RO" sz="4000" dirty="0" err="1">
                <a:solidFill>
                  <a:srgbClr val="002060"/>
                </a:solidFill>
              </a:rPr>
              <a:t>year</a:t>
            </a:r>
            <a:r>
              <a:rPr lang="ro-RO" sz="4000" dirty="0">
                <a:solidFill>
                  <a:srgbClr val="002060"/>
                </a:solidFill>
              </a:rPr>
              <a:t>, </a:t>
            </a:r>
            <a:r>
              <a:rPr lang="ro-RO" sz="4000" dirty="0" err="1">
                <a:solidFill>
                  <a:srgbClr val="002060"/>
                </a:solidFill>
              </a:rPr>
              <a:t>health</a:t>
            </a:r>
            <a:r>
              <a:rPr lang="ro-RO" sz="4000" dirty="0">
                <a:solidFill>
                  <a:srgbClr val="002060"/>
                </a:solidFill>
              </a:rPr>
              <a:t> </a:t>
            </a:r>
            <a:r>
              <a:rPr lang="ro-RO" sz="4000" dirty="0" err="1">
                <a:solidFill>
                  <a:srgbClr val="002060"/>
                </a:solidFill>
              </a:rPr>
              <a:t>and</a:t>
            </a:r>
            <a:r>
              <a:rPr lang="ro-RO" sz="4000" dirty="0">
                <a:solidFill>
                  <a:srgbClr val="002060"/>
                </a:solidFill>
              </a:rPr>
              <a:t> </a:t>
            </a:r>
            <a:r>
              <a:rPr lang="ro-RO" sz="4000" dirty="0" err="1">
                <a:solidFill>
                  <a:srgbClr val="002060"/>
                </a:solidFill>
              </a:rPr>
              <a:t>many</a:t>
            </a:r>
            <a:r>
              <a:rPr lang="ro-RO" sz="4000" dirty="0">
                <a:solidFill>
                  <a:srgbClr val="002060"/>
                </a:solidFill>
              </a:rPr>
              <a:t> </a:t>
            </a:r>
            <a:r>
              <a:rPr lang="ro-RO" sz="4000" dirty="0" err="1">
                <a:solidFill>
                  <a:srgbClr val="002060"/>
                </a:solidFill>
              </a:rPr>
              <a:t>research</a:t>
            </a:r>
            <a:r>
              <a:rPr lang="ro-RO" sz="4000" dirty="0">
                <a:solidFill>
                  <a:srgbClr val="002060"/>
                </a:solidFill>
              </a:rPr>
              <a:t> </a:t>
            </a:r>
            <a:r>
              <a:rPr lang="ro-RO" sz="4000" dirty="0" err="1">
                <a:solidFill>
                  <a:srgbClr val="002060"/>
                </a:solidFill>
              </a:rPr>
              <a:t>results</a:t>
            </a:r>
            <a:r>
              <a:rPr lang="ro-RO" sz="4000" dirty="0">
                <a:solidFill>
                  <a:srgbClr val="002060"/>
                </a:solidFill>
              </a:rPr>
              <a:t>!</a:t>
            </a:r>
          </a:p>
        </p:txBody>
      </p:sp>
    </p:spTree>
    <p:extLst>
      <p:ext uri="{BB962C8B-B14F-4D97-AF65-F5344CB8AC3E}">
        <p14:creationId xmlns:p14="http://schemas.microsoft.com/office/powerpoint/2010/main" val="42739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Espace réservé du contenu 2">
            <a:extLst>
              <a:ext uri="{FF2B5EF4-FFF2-40B4-BE49-F238E27FC236}">
                <a16:creationId xmlns:a16="http://schemas.microsoft.com/office/drawing/2014/main" id="{9C7FB0B0-E87F-034A-854E-E1FD1A651FA6}"/>
              </a:ext>
            </a:extLst>
          </p:cNvPr>
          <p:cNvSpPr>
            <a:spLocks noGrp="1"/>
          </p:cNvSpPr>
          <p:nvPr>
            <p:ph idx="1"/>
          </p:nvPr>
        </p:nvSpPr>
        <p:spPr>
          <a:xfrm>
            <a:off x="457200" y="1828800"/>
            <a:ext cx="8229600" cy="3962399"/>
          </a:xfrm>
        </p:spPr>
        <p:txBody>
          <a:bodyPr/>
          <a:lstStyle/>
          <a:p>
            <a:pPr marL="0" indent="0" eaLnBrk="1" hangingPunct="1">
              <a:buFont typeface="Arial" panose="020B0604020202020204" pitchFamily="34" charset="0"/>
              <a:buNone/>
              <a:defRPr/>
            </a:pPr>
            <a:r>
              <a:rPr lang="fr-CA" altLang="ro-RO" dirty="0">
                <a:solidFill>
                  <a:srgbClr val="9C4839"/>
                </a:solidFill>
                <a:ea typeface="ＭＳ Ｐゴシック" panose="020B0600070205080204" pitchFamily="34" charset="-128"/>
              </a:rPr>
              <a:t>				</a:t>
            </a:r>
            <a:endParaRPr lang="fr-CA" altLang="ro-RO" dirty="0">
              <a:solidFill>
                <a:schemeClr val="accent2"/>
              </a:solidFill>
              <a:ea typeface="ＭＳ Ｐゴシック" panose="020B0600070205080204" pitchFamily="34" charset="-128"/>
            </a:endParaRPr>
          </a:p>
          <a:p>
            <a:pPr marL="0" indent="0" eaLnBrk="1" hangingPunct="1">
              <a:buNone/>
              <a:defRPr/>
            </a:pPr>
            <a:endParaRPr lang="ro-RO" altLang="ro-RO" sz="3000" i="1" dirty="0">
              <a:solidFill>
                <a:srgbClr val="9C4839"/>
              </a:solidFill>
              <a:ea typeface="ＭＳ Ｐゴシック" panose="020B0600070205080204" pitchFamily="34" charset="-128"/>
            </a:endParaRPr>
          </a:p>
          <a:p>
            <a:pPr marL="0" indent="0" eaLnBrk="1" hangingPunct="1">
              <a:buFont typeface="Arial" panose="020B0604020202020204" pitchFamily="34" charset="0"/>
              <a:buNone/>
              <a:defRPr/>
            </a:pPr>
            <a:endParaRPr lang="fr-CA" altLang="ro-RO" dirty="0">
              <a:solidFill>
                <a:srgbClr val="9C4839"/>
              </a:solidFill>
              <a:ea typeface="ＭＳ Ｐゴシック" panose="020B0600070205080204" pitchFamily="34" charset="-128"/>
            </a:endParaRPr>
          </a:p>
        </p:txBody>
      </p:sp>
      <p:sp>
        <p:nvSpPr>
          <p:cNvPr id="15363" name="Titre 1">
            <a:extLst>
              <a:ext uri="{FF2B5EF4-FFF2-40B4-BE49-F238E27FC236}">
                <a16:creationId xmlns:a16="http://schemas.microsoft.com/office/drawing/2014/main" id="{A60EC9E7-511B-ED46-9E47-FF4CB1A13085}"/>
              </a:ext>
            </a:extLst>
          </p:cNvPr>
          <p:cNvSpPr>
            <a:spLocks noGrp="1"/>
          </p:cNvSpPr>
          <p:nvPr>
            <p:ph type="title"/>
          </p:nvPr>
        </p:nvSpPr>
        <p:spPr>
          <a:xfrm>
            <a:off x="2438400" y="304800"/>
            <a:ext cx="6553200" cy="1143000"/>
          </a:xfrm>
        </p:spPr>
        <p:txBody>
          <a:bodyPr/>
          <a:lstStyle/>
          <a:p>
            <a:pPr eaLnBrk="1" hangingPunct="1"/>
            <a:br>
              <a:rPr lang="ro-RO" sz="3200" dirty="0"/>
            </a:br>
            <a:endParaRPr lang="fr-CA" altLang="ro-RO" sz="3200" dirty="0">
              <a:ea typeface="ＭＳ Ｐゴシック" panose="020B0600070205080204" pitchFamily="34" charset="-128"/>
            </a:endParaRPr>
          </a:p>
        </p:txBody>
      </p:sp>
      <p:pic>
        <p:nvPicPr>
          <p:cNvPr id="3" name="Picture 2">
            <a:extLst>
              <a:ext uri="{FF2B5EF4-FFF2-40B4-BE49-F238E27FC236}">
                <a16:creationId xmlns:a16="http://schemas.microsoft.com/office/drawing/2014/main" id="{0F854669-7724-42AC-D278-46B42BBEE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0" y="152400"/>
            <a:ext cx="9166282" cy="6477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73609-6223-5E4E-A0A4-54A97928F5EF}"/>
              </a:ext>
            </a:extLst>
          </p:cNvPr>
          <p:cNvSpPr>
            <a:spLocks noGrp="1"/>
          </p:cNvSpPr>
          <p:nvPr>
            <p:ph type="title"/>
          </p:nvPr>
        </p:nvSpPr>
        <p:spPr/>
        <p:txBody>
          <a:bodyPr/>
          <a:lstStyle/>
          <a:p>
            <a:r>
              <a:rPr lang="ro-RO" dirty="0"/>
              <a:t>Link</a:t>
            </a:r>
          </a:p>
        </p:txBody>
      </p:sp>
      <p:sp>
        <p:nvSpPr>
          <p:cNvPr id="4" name="Content Placeholder 3">
            <a:extLst>
              <a:ext uri="{FF2B5EF4-FFF2-40B4-BE49-F238E27FC236}">
                <a16:creationId xmlns:a16="http://schemas.microsoft.com/office/drawing/2014/main" id="{5AE1F068-4F39-4BD3-BC1E-4B2BA5FA7AA6}"/>
              </a:ext>
            </a:extLst>
          </p:cNvPr>
          <p:cNvSpPr>
            <a:spLocks noGrp="1"/>
          </p:cNvSpPr>
          <p:nvPr>
            <p:ph idx="1"/>
          </p:nvPr>
        </p:nvSpPr>
        <p:spPr/>
        <p:txBody>
          <a:bodyPr/>
          <a:lstStyle/>
          <a:p>
            <a:pPr algn="l" fontAlgn="base">
              <a:buFont typeface="Arial" panose="020B0604020202020204" pitchFamily="34" charset="0"/>
              <a:buChar char="•"/>
            </a:pPr>
            <a:r>
              <a:rPr lang="en-GB" b="1" i="0" u="none" strike="noStrike" dirty="0">
                <a:solidFill>
                  <a:srgbClr val="4B4F58"/>
                </a:solidFill>
                <a:effectLst/>
                <a:latin typeface="-apple-system"/>
                <a:hlinkClick r:id="rId2"/>
              </a:rPr>
              <a:t>GRAFICUL ACTIVITĂȚILOR PENTRU ANUL UNIVERSITAR 2024-2025 LA PROGRAMELE DE STUDII UNIVERSITARE DE DOCTORAT</a:t>
            </a:r>
            <a:endParaRPr lang="en-GB" b="0" i="0" dirty="0">
              <a:solidFill>
                <a:srgbClr val="4B4F58"/>
              </a:solidFill>
              <a:effectLst/>
              <a:latin typeface="-apple-system"/>
            </a:endParaRPr>
          </a:p>
          <a:p>
            <a:r>
              <a:rPr lang="ro-RO" sz="2800" i="1" dirty="0"/>
              <a:t>Anual, se depune un raport de progres:</a:t>
            </a:r>
          </a:p>
        </p:txBody>
      </p:sp>
      <p:pic>
        <p:nvPicPr>
          <p:cNvPr id="5" name="Picture 4">
            <a:extLst>
              <a:ext uri="{FF2B5EF4-FFF2-40B4-BE49-F238E27FC236}">
                <a16:creationId xmlns:a16="http://schemas.microsoft.com/office/drawing/2014/main" id="{0691FAE2-68A0-DFF9-006A-BC5B23C2C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791414"/>
            <a:ext cx="4953000" cy="2501900"/>
          </a:xfrm>
          <a:prstGeom prst="rect">
            <a:avLst/>
          </a:prstGeom>
        </p:spPr>
      </p:pic>
    </p:spTree>
    <p:extLst>
      <p:ext uri="{BB962C8B-B14F-4D97-AF65-F5344CB8AC3E}">
        <p14:creationId xmlns:p14="http://schemas.microsoft.com/office/powerpoint/2010/main" val="415628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AF450-B9E8-814D-8E67-7DAEE7AE0C71}"/>
              </a:ext>
            </a:extLst>
          </p:cNvPr>
          <p:cNvSpPr>
            <a:spLocks noGrp="1"/>
          </p:cNvSpPr>
          <p:nvPr>
            <p:ph type="title"/>
          </p:nvPr>
        </p:nvSpPr>
        <p:spPr>
          <a:xfrm>
            <a:off x="457200" y="274638"/>
            <a:ext cx="8153400" cy="639762"/>
          </a:xfrm>
        </p:spPr>
        <p:txBody>
          <a:bodyPr/>
          <a:lstStyle/>
          <a:p>
            <a:r>
              <a:rPr lang="ro-RO" dirty="0"/>
              <a:t>Ce urmează?</a:t>
            </a:r>
          </a:p>
        </p:txBody>
      </p:sp>
      <p:sp>
        <p:nvSpPr>
          <p:cNvPr id="3" name="Content Placeholder 2">
            <a:extLst>
              <a:ext uri="{FF2B5EF4-FFF2-40B4-BE49-F238E27FC236}">
                <a16:creationId xmlns:a16="http://schemas.microsoft.com/office/drawing/2014/main" id="{0342BDEE-1ED9-1A4A-BE1B-94CB0F33B522}"/>
              </a:ext>
            </a:extLst>
          </p:cNvPr>
          <p:cNvSpPr>
            <a:spLocks noGrp="1"/>
          </p:cNvSpPr>
          <p:nvPr>
            <p:ph idx="1"/>
          </p:nvPr>
        </p:nvSpPr>
        <p:spPr>
          <a:xfrm>
            <a:off x="304800" y="914400"/>
            <a:ext cx="8686800" cy="5943600"/>
          </a:xfrm>
        </p:spPr>
        <p:txBody>
          <a:bodyPr/>
          <a:lstStyle/>
          <a:p>
            <a:r>
              <a:rPr lang="ro-RO" dirty="0"/>
              <a:t>Semnarea contractului si depunerea la secretariatul </a:t>
            </a:r>
            <a:r>
              <a:rPr lang="ro-RO" dirty="0">
                <a:highlight>
                  <a:srgbClr val="FFFF00"/>
                </a:highlight>
              </a:rPr>
              <a:t>CSUD-etapa 1- perioada 2-3 octombrie</a:t>
            </a:r>
            <a:r>
              <a:rPr lang="ro-RO" dirty="0"/>
              <a:t> </a:t>
            </a:r>
          </a:p>
          <a:p>
            <a:r>
              <a:rPr lang="ro-RO" dirty="0" err="1"/>
              <a:t>https</a:t>
            </a:r>
            <a:r>
              <a:rPr lang="ro-RO" dirty="0"/>
              <a:t>://</a:t>
            </a:r>
            <a:r>
              <a:rPr lang="ro-RO" dirty="0" err="1"/>
              <a:t>doctorat.ase.ro</a:t>
            </a:r>
            <a:r>
              <a:rPr lang="ro-RO" dirty="0"/>
              <a:t>/</a:t>
            </a:r>
            <a:r>
              <a:rPr lang="ro-RO" dirty="0" err="1"/>
              <a:t>anunt</a:t>
            </a:r>
            <a:r>
              <a:rPr lang="ro-RO" dirty="0"/>
              <a:t>-important-privind-semnarea-contractelor-de-studii/</a:t>
            </a:r>
            <a:endParaRPr lang="ro-RO" dirty="0">
              <a:solidFill>
                <a:srgbClr val="C00000"/>
              </a:solidFill>
            </a:endParaRPr>
          </a:p>
          <a:p>
            <a:pPr algn="l" fontAlgn="base">
              <a:buFont typeface="Arial" panose="020B0604020202020204" pitchFamily="34" charset="0"/>
              <a:buChar char="•"/>
            </a:pPr>
            <a:endParaRPr lang="en-GB" b="0" i="0" u="none" strike="noStrike" dirty="0">
              <a:solidFill>
                <a:srgbClr val="2973BD"/>
              </a:solidFill>
              <a:effectLst/>
              <a:highlight>
                <a:srgbClr val="FFFF00"/>
              </a:highlight>
              <a:latin typeface="inherit"/>
              <a:hlinkClick r:id="rId2"/>
            </a:endParaRPr>
          </a:p>
          <a:p>
            <a:pPr algn="l" fontAlgn="base">
              <a:buFont typeface="Arial" panose="020B0604020202020204" pitchFamily="34" charset="0"/>
              <a:buChar char="•"/>
            </a:pPr>
            <a:r>
              <a:rPr lang="en-GB" b="0" i="0" u="none" strike="noStrike" dirty="0">
                <a:solidFill>
                  <a:srgbClr val="2973BD"/>
                </a:solidFill>
                <a:effectLst/>
                <a:highlight>
                  <a:srgbClr val="FFFF00"/>
                </a:highlight>
                <a:latin typeface="inherit"/>
                <a:hlinkClick r:id="rId2"/>
              </a:rPr>
              <a:t>LINK </a:t>
            </a:r>
            <a:r>
              <a:rPr lang="en-GB" b="0" i="0" u="none" strike="noStrike" dirty="0" err="1">
                <a:solidFill>
                  <a:srgbClr val="2973BD"/>
                </a:solidFill>
                <a:effectLst/>
                <a:highlight>
                  <a:srgbClr val="FFFF00"/>
                </a:highlight>
                <a:latin typeface="inherit"/>
                <a:hlinkClick r:id="rId2"/>
              </a:rPr>
              <a:t>RO:</a:t>
            </a:r>
            <a:r>
              <a:rPr lang="en-GB" b="0" i="0" u="none" strike="noStrike" dirty="0" err="1">
                <a:solidFill>
                  <a:srgbClr val="4B4F58"/>
                </a:solidFill>
                <a:effectLst/>
                <a:latin typeface="-apple-system"/>
                <a:hlinkClick r:id="rId3"/>
              </a:rPr>
              <a:t>Contract</a:t>
            </a:r>
            <a:r>
              <a:rPr lang="en-GB" b="0" i="0" u="none" strike="noStrike" dirty="0">
                <a:solidFill>
                  <a:srgbClr val="4B4F58"/>
                </a:solidFill>
                <a:effectLst/>
                <a:latin typeface="-apple-system"/>
                <a:hlinkClick r:id="rId3"/>
              </a:rPr>
              <a:t> studii de doctorat 2024-2025</a:t>
            </a:r>
            <a:endParaRPr lang="en-GB" b="0" i="0" dirty="0">
              <a:solidFill>
                <a:srgbClr val="4B4F58"/>
              </a:solidFill>
              <a:effectLst/>
              <a:latin typeface="-apple-system"/>
            </a:endParaRPr>
          </a:p>
          <a:p>
            <a:pPr algn="l" fontAlgn="base">
              <a:buFont typeface="Arial" panose="020B0604020202020204" pitchFamily="34" charset="0"/>
              <a:buChar char="•"/>
            </a:pPr>
            <a:r>
              <a:rPr lang="en-GB" b="0" i="0" u="none" strike="noStrike" dirty="0">
                <a:solidFill>
                  <a:srgbClr val="4B4F58"/>
                </a:solidFill>
                <a:effectLst/>
                <a:latin typeface="-apple-system"/>
                <a:hlinkClick r:id="rId4"/>
              </a:rPr>
              <a:t>Contract studii de doctorat cotutelă 2024-2025</a:t>
            </a:r>
            <a:endParaRPr lang="en-GB" b="0" i="0" dirty="0">
              <a:solidFill>
                <a:srgbClr val="4B4F58"/>
              </a:solidFill>
              <a:effectLst/>
              <a:latin typeface="-apple-system"/>
            </a:endParaRPr>
          </a:p>
          <a:p>
            <a:endParaRPr lang="ro-RO" sz="800" dirty="0"/>
          </a:p>
        </p:txBody>
      </p:sp>
    </p:spTree>
    <p:extLst>
      <p:ext uri="{BB962C8B-B14F-4D97-AF65-F5344CB8AC3E}">
        <p14:creationId xmlns:p14="http://schemas.microsoft.com/office/powerpoint/2010/main" val="359726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7C0-46D9-CC0D-2AF6-94F6A03BA9B3}"/>
              </a:ext>
            </a:extLst>
          </p:cNvPr>
          <p:cNvSpPr>
            <a:spLocks noGrp="1"/>
          </p:cNvSpPr>
          <p:nvPr>
            <p:ph type="title"/>
          </p:nvPr>
        </p:nvSpPr>
        <p:spPr/>
        <p:txBody>
          <a:bodyPr/>
          <a:lstStyle/>
          <a:p>
            <a:endParaRPr lang="en-RO"/>
          </a:p>
        </p:txBody>
      </p:sp>
      <p:sp>
        <p:nvSpPr>
          <p:cNvPr id="3" name="Content Placeholder 2">
            <a:extLst>
              <a:ext uri="{FF2B5EF4-FFF2-40B4-BE49-F238E27FC236}">
                <a16:creationId xmlns:a16="http://schemas.microsoft.com/office/drawing/2014/main" id="{73347303-7411-A198-74C8-27D45216D558}"/>
              </a:ext>
            </a:extLst>
          </p:cNvPr>
          <p:cNvSpPr>
            <a:spLocks noGrp="1"/>
          </p:cNvSpPr>
          <p:nvPr>
            <p:ph idx="1"/>
          </p:nvPr>
        </p:nvSpPr>
        <p:spPr/>
        <p:txBody>
          <a:bodyPr/>
          <a:lstStyle/>
          <a:p>
            <a:r>
              <a:rPr lang="ro-RO" dirty="0"/>
              <a:t>Redactare PID si depunere- </a:t>
            </a:r>
          </a:p>
          <a:p>
            <a:pPr lvl="1"/>
            <a:r>
              <a:rPr lang="ro-RO" dirty="0"/>
              <a:t>până la </a:t>
            </a:r>
            <a:r>
              <a:rPr lang="ro-RO" b="1" dirty="0"/>
              <a:t>18.10.2024 </a:t>
            </a:r>
            <a:r>
              <a:rPr lang="ro-RO" dirty="0"/>
              <a:t>depunere la școlile doctorale</a:t>
            </a:r>
          </a:p>
          <a:p>
            <a:r>
              <a:rPr lang="ro-RO" b="0" i="1" u="none" strike="noStrike" dirty="0" err="1">
                <a:solidFill>
                  <a:srgbClr val="2973BD"/>
                </a:solidFill>
                <a:effectLst/>
                <a:highlight>
                  <a:srgbClr val="FFFF00"/>
                </a:highlight>
                <a:latin typeface="inherit"/>
                <a:hlinkClick r:id="rId2"/>
              </a:rPr>
              <a:t>LINK:</a:t>
            </a:r>
            <a:r>
              <a:rPr lang="ro-RO" sz="2900" b="0" i="1" u="none" strike="noStrike" dirty="0" err="1">
                <a:solidFill>
                  <a:srgbClr val="2973BD"/>
                </a:solidFill>
                <a:effectLst/>
                <a:highlight>
                  <a:srgbClr val="FFFF00"/>
                </a:highlight>
                <a:latin typeface="inherit"/>
                <a:hlinkClick r:id="rId3"/>
              </a:rPr>
              <a:t>https</a:t>
            </a:r>
            <a:r>
              <a:rPr lang="ro-RO" sz="2900" b="0" i="1" u="none" strike="noStrike" dirty="0">
                <a:solidFill>
                  <a:srgbClr val="2973BD"/>
                </a:solidFill>
                <a:effectLst/>
                <a:highlight>
                  <a:srgbClr val="FFFF00"/>
                </a:highlight>
                <a:latin typeface="inherit"/>
                <a:hlinkClick r:id="rId3"/>
              </a:rPr>
              <a:t>://doctorat.ase.ro/activitati/formulare/</a:t>
            </a:r>
            <a:endParaRPr lang="ro-RO" sz="2900" b="0" i="1" u="none" strike="noStrike" dirty="0">
              <a:solidFill>
                <a:srgbClr val="2973BD"/>
              </a:solidFill>
              <a:effectLst/>
              <a:highlight>
                <a:srgbClr val="FFFF00"/>
              </a:highlight>
              <a:latin typeface="inherit"/>
            </a:endParaRPr>
          </a:p>
          <a:p>
            <a:endParaRPr lang="ro-RO" dirty="0"/>
          </a:p>
          <a:p>
            <a:pPr marL="0" indent="0">
              <a:buNone/>
            </a:pPr>
            <a:r>
              <a:rPr lang="ro-RO" dirty="0"/>
              <a:t>Cursuri si </a:t>
            </a:r>
            <a:r>
              <a:rPr lang="ro-RO" dirty="0" err="1"/>
              <a:t>seminarii</a:t>
            </a:r>
            <a:r>
              <a:rPr lang="ro-RO" dirty="0"/>
              <a:t> – </a:t>
            </a:r>
            <a:r>
              <a:rPr lang="ro-RO" dirty="0" err="1"/>
              <a:t>incepand</a:t>
            </a:r>
            <a:r>
              <a:rPr lang="ro-RO" dirty="0"/>
              <a:t> cu 14 octombrie</a:t>
            </a:r>
          </a:p>
          <a:p>
            <a:r>
              <a:rPr lang="ro-RO" dirty="0"/>
              <a:t>(</a:t>
            </a:r>
            <a:r>
              <a:rPr lang="ro-RO" dirty="0" err="1"/>
              <a:t>urmeaza</a:t>
            </a:r>
            <a:r>
              <a:rPr lang="ro-RO" dirty="0"/>
              <a:t> sa fie </a:t>
            </a:r>
            <a:r>
              <a:rPr lang="ro-RO" dirty="0" err="1"/>
              <a:t>afisate</a:t>
            </a:r>
            <a:r>
              <a:rPr lang="ro-RO" dirty="0"/>
              <a:t> pe site) – </a:t>
            </a:r>
            <a:r>
              <a:rPr lang="ro-RO" i="1" dirty="0" err="1">
                <a:solidFill>
                  <a:srgbClr val="0070C0"/>
                </a:solidFill>
              </a:rPr>
              <a:t>Activitati</a:t>
            </a:r>
            <a:r>
              <a:rPr lang="ro-RO" i="1" dirty="0">
                <a:solidFill>
                  <a:srgbClr val="0070C0"/>
                </a:solidFill>
              </a:rPr>
              <a:t>-Cursuri-Planificare</a:t>
            </a:r>
          </a:p>
          <a:p>
            <a:endParaRPr lang="en-RO" dirty="0"/>
          </a:p>
        </p:txBody>
      </p:sp>
    </p:spTree>
    <p:extLst>
      <p:ext uri="{BB962C8B-B14F-4D97-AF65-F5344CB8AC3E}">
        <p14:creationId xmlns:p14="http://schemas.microsoft.com/office/powerpoint/2010/main" val="216105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FA65-2F30-C449-BFD0-636EA08D51E7}"/>
              </a:ext>
            </a:extLst>
          </p:cNvPr>
          <p:cNvSpPr>
            <a:spLocks noGrp="1"/>
          </p:cNvSpPr>
          <p:nvPr>
            <p:ph type="title"/>
          </p:nvPr>
        </p:nvSpPr>
        <p:spPr/>
        <p:txBody>
          <a:bodyPr/>
          <a:lstStyle/>
          <a:p>
            <a:br>
              <a:rPr lang="ro-RO" b="1" dirty="0">
                <a:solidFill>
                  <a:srgbClr val="0070C0"/>
                </a:solidFill>
              </a:rPr>
            </a:br>
            <a:br>
              <a:rPr lang="ro-RO" b="1" dirty="0">
                <a:solidFill>
                  <a:srgbClr val="0070C0"/>
                </a:solidFill>
              </a:rPr>
            </a:br>
            <a:r>
              <a:rPr lang="ro-RO" b="1" dirty="0">
                <a:solidFill>
                  <a:srgbClr val="0070C0"/>
                </a:solidFill>
              </a:rPr>
              <a:t>Cursuri</a:t>
            </a:r>
            <a:br>
              <a:rPr lang="ro-RO" dirty="0"/>
            </a:br>
            <a:r>
              <a:rPr lang="ro-RO" b="1" i="1" dirty="0"/>
              <a:t>începând cu 14 octombrie- online și cu prezență în campus</a:t>
            </a:r>
            <a:br>
              <a:rPr lang="ro-RO" b="1" i="1" dirty="0"/>
            </a:br>
            <a:endParaRPr lang="ro-RO" b="1" i="1" dirty="0"/>
          </a:p>
        </p:txBody>
      </p:sp>
      <p:sp>
        <p:nvSpPr>
          <p:cNvPr id="3" name="Content Placeholder 2">
            <a:extLst>
              <a:ext uri="{FF2B5EF4-FFF2-40B4-BE49-F238E27FC236}">
                <a16:creationId xmlns:a16="http://schemas.microsoft.com/office/drawing/2014/main" id="{027B1F5E-82D9-5748-A288-15102F9F3F2F}"/>
              </a:ext>
            </a:extLst>
          </p:cNvPr>
          <p:cNvSpPr>
            <a:spLocks noGrp="1"/>
          </p:cNvSpPr>
          <p:nvPr>
            <p:ph idx="1"/>
          </p:nvPr>
        </p:nvSpPr>
        <p:spPr>
          <a:xfrm>
            <a:off x="478970" y="2332037"/>
            <a:ext cx="8512629" cy="4449763"/>
          </a:xfrm>
        </p:spPr>
        <p:txBody>
          <a:bodyPr/>
          <a:lstStyle/>
          <a:p>
            <a:r>
              <a:rPr lang="ro-RO" b="1" dirty="0"/>
              <a:t>Cursuri comune CSUD:</a:t>
            </a:r>
          </a:p>
          <a:p>
            <a:pPr lvl="1"/>
            <a:r>
              <a:rPr lang="ro-RO" b="1" i="1" dirty="0">
                <a:solidFill>
                  <a:srgbClr val="0070C0"/>
                </a:solidFill>
              </a:rPr>
              <a:t>ETICĂ ȘI INTEGRITATE ACADEMICĂ (online)</a:t>
            </a:r>
          </a:p>
          <a:p>
            <a:pPr marL="400050" lvl="1" indent="0">
              <a:buNone/>
            </a:pPr>
            <a:endParaRPr lang="ro-RO" sz="400" dirty="0">
              <a:solidFill>
                <a:srgbClr val="0070C0"/>
              </a:solidFill>
            </a:endParaRPr>
          </a:p>
          <a:p>
            <a:pPr lvl="1"/>
            <a:r>
              <a:rPr lang="ro-RO" b="1" i="1" dirty="0">
                <a:solidFill>
                  <a:srgbClr val="0070C0"/>
                </a:solidFill>
              </a:rPr>
              <a:t>APLICAREA METODELOR CANTITATIVE ȘI CALITATIVE ÎN CERCETAREA ȘTIINȚIFICA</a:t>
            </a:r>
            <a:r>
              <a:rPr lang="ro-RO" b="1" i="1" dirty="0"/>
              <a:t>̆ (online)</a:t>
            </a:r>
            <a:endParaRPr lang="ro-RO" dirty="0"/>
          </a:p>
          <a:p>
            <a:r>
              <a:rPr lang="ro-RO" b="1" dirty="0"/>
              <a:t>Cursurile organizate de fiecare școală doctorală</a:t>
            </a:r>
          </a:p>
          <a:p>
            <a:r>
              <a:rPr lang="ro-RO" b="1" dirty="0"/>
              <a:t>Total: </a:t>
            </a:r>
            <a:r>
              <a:rPr lang="en-US" b="1" dirty="0"/>
              <a:t>4 </a:t>
            </a:r>
            <a:endParaRPr lang="ro-RO" dirty="0"/>
          </a:p>
        </p:txBody>
      </p:sp>
    </p:spTree>
    <p:extLst>
      <p:ext uri="{BB962C8B-B14F-4D97-AF65-F5344CB8AC3E}">
        <p14:creationId xmlns:p14="http://schemas.microsoft.com/office/powerpoint/2010/main" val="85343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F7B7C-741D-4622-9195-5106F8B09B4E}"/>
              </a:ext>
            </a:extLst>
          </p:cNvPr>
          <p:cNvSpPr>
            <a:spLocks noGrp="1"/>
          </p:cNvSpPr>
          <p:nvPr>
            <p:ph type="title"/>
          </p:nvPr>
        </p:nvSpPr>
        <p:spPr/>
        <p:txBody>
          <a:bodyPr/>
          <a:lstStyle/>
          <a:p>
            <a:endParaRPr lang="ro-RO" dirty="0"/>
          </a:p>
        </p:txBody>
      </p:sp>
      <p:sp>
        <p:nvSpPr>
          <p:cNvPr id="3" name="Content Placeholder 2">
            <a:extLst>
              <a:ext uri="{FF2B5EF4-FFF2-40B4-BE49-F238E27FC236}">
                <a16:creationId xmlns:a16="http://schemas.microsoft.com/office/drawing/2014/main" id="{6E339AD5-BC1F-4E98-B286-3E1B826F763E}"/>
              </a:ext>
            </a:extLst>
          </p:cNvPr>
          <p:cNvSpPr>
            <a:spLocks noGrp="1"/>
          </p:cNvSpPr>
          <p:nvPr>
            <p:ph idx="1"/>
          </p:nvPr>
        </p:nvSpPr>
        <p:spPr/>
        <p:txBody>
          <a:bodyPr/>
          <a:lstStyle/>
          <a:p>
            <a:pPr lvl="0" algn="just"/>
            <a:r>
              <a:rPr lang="ro-RO" sz="2800" dirty="0"/>
              <a:t>Parcurgerea programului de studii universitare de doctorat presupune obținerea unui număr de </a:t>
            </a:r>
            <a:r>
              <a:rPr lang="ro-RO" sz="2800" b="1" dirty="0"/>
              <a:t>240 de credite de studii transferabile (ECTS)</a:t>
            </a:r>
            <a:r>
              <a:rPr lang="ro-RO" sz="2800" dirty="0"/>
              <a:t>, împărțite pe anii de studii - </a:t>
            </a:r>
            <a:r>
              <a:rPr lang="ro-RO" sz="2800" b="1" dirty="0"/>
              <a:t>60 de credite pe an</a:t>
            </a:r>
            <a:r>
              <a:rPr lang="ro-RO" sz="2800" dirty="0"/>
              <a:t> (pentru îndeplinirea obligațiilor prevăzute în planul de învățământ al școlii doctorale, pentru activitatea de cercetare știintifică, pentru promovarea raportului de progres al cercetării)</a:t>
            </a:r>
          </a:p>
          <a:p>
            <a:pPr lvl="0" algn="just"/>
            <a:r>
              <a:rPr lang="ro-RO" sz="2800" dirty="0"/>
              <a:t>Modul de obținere al creditelor </a:t>
            </a:r>
            <a:r>
              <a:rPr lang="ro-RO" sz="2800" dirty="0" err="1"/>
              <a:t>ECTSse</a:t>
            </a:r>
            <a:r>
              <a:rPr lang="ro-RO" sz="2800" dirty="0"/>
              <a:t> regăsește în PID.</a:t>
            </a:r>
          </a:p>
        </p:txBody>
      </p:sp>
    </p:spTree>
    <p:extLst>
      <p:ext uri="{BB962C8B-B14F-4D97-AF65-F5344CB8AC3E}">
        <p14:creationId xmlns:p14="http://schemas.microsoft.com/office/powerpoint/2010/main" val="110820079"/>
      </p:ext>
    </p:extLst>
  </p:cSld>
  <p:clrMapOvr>
    <a:masterClrMapping/>
  </p:clrMapOvr>
</p:sld>
</file>

<file path=ppt/theme/theme1.xml><?xml version="1.0" encoding="utf-8"?>
<a:theme xmlns:a="http://schemas.openxmlformats.org/drawingml/2006/main" name="14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144</Template>
  <TotalTime>7358</TotalTime>
  <Words>2170</Words>
  <Application>Microsoft Office PowerPoint</Application>
  <PresentationFormat>On-screen Show (4:3)</PresentationFormat>
  <Paragraphs>184</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ＭＳ Ｐゴシック</vt:lpstr>
      <vt:lpstr>-apple-system</vt:lpstr>
      <vt:lpstr>Arial</vt:lpstr>
      <vt:lpstr>Calibri</vt:lpstr>
      <vt:lpstr>Cambria</vt:lpstr>
      <vt:lpstr>Helvetica Neue</vt:lpstr>
      <vt:lpstr>inherit</vt:lpstr>
      <vt:lpstr>Mistral</vt:lpstr>
      <vt:lpstr>Times New Roman</vt:lpstr>
      <vt:lpstr>144</vt:lpstr>
      <vt:lpstr>Deschidere an universitar 2024-2025</vt:lpstr>
      <vt:lpstr>http://doctorat.ase.ro</vt:lpstr>
      <vt:lpstr>Regulamente</vt:lpstr>
      <vt:lpstr> </vt:lpstr>
      <vt:lpstr>Link</vt:lpstr>
      <vt:lpstr>Ce urmează?</vt:lpstr>
      <vt:lpstr>PowerPoint Presentation</vt:lpstr>
      <vt:lpstr>  Cursuri începând cu 14 octombrie- online și cu prezență în campus </vt:lpstr>
      <vt:lpstr>PowerPoint Presentation</vt:lpstr>
      <vt:lpstr>Sesiuni de informare</vt:lpstr>
      <vt:lpstr>Sesiuni de informare programate</vt:lpstr>
      <vt:lpstr>Condiții elaborare teză doctorat</vt:lpstr>
      <vt:lpstr>Criterii minimale -Științe economice 2024-2025</vt:lpstr>
      <vt:lpstr>Criterii minimale -Științe juridice 2024-2025</vt:lpstr>
      <vt:lpstr>Acces la baza de date Web of Science și la alte baze de date</vt:lpstr>
      <vt:lpstr>PowerPoint Presentation</vt:lpstr>
      <vt:lpstr>Norme CSUD</vt:lpstr>
      <vt:lpstr>Conditii de indeplinit:</vt:lpstr>
      <vt:lpstr>PowerPoint Presentation</vt:lpstr>
      <vt:lpstr>PowerPoint Presentation</vt:lpstr>
      <vt:lpstr>Decontare articole ISI</vt:lpstr>
      <vt:lpstr>Mobilitate internationala</vt:lpstr>
      <vt:lpstr>PowerPoint Presentation</vt:lpstr>
      <vt:lpstr> Information in English</vt:lpstr>
      <vt:lpstr>What's next?</vt:lpstr>
      <vt:lpstr>Courses</vt:lpstr>
      <vt:lpstr>Conditions for the elaboration of the doctoral thesis</vt:lpstr>
      <vt:lpstr>PowerPoint Presentation</vt:lpstr>
      <vt:lpstr>Access to the Web of Science database and other databases</vt:lpstr>
      <vt:lpstr>Funding for research</vt:lpstr>
      <vt:lpstr>PowerPoint Presentation</vt:lpstr>
      <vt:lpstr>PowerPoint Presentation</vt:lpstr>
      <vt:lpstr>PUBLISHING OF WEB OF SCIENCE INDEXED ARTICLES </vt:lpstr>
      <vt:lpstr>Evaluation</vt:lpstr>
      <vt:lpstr>PowerPoint Presentation</vt:lpstr>
    </vt:vector>
  </TitlesOfParts>
  <Company>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Andreea</dc:creator>
  <cp:lastModifiedBy>ACELEANU MIRELA IONELA</cp:lastModifiedBy>
  <cp:revision>255</cp:revision>
  <cp:lastPrinted>2020-09-27T17:55:47Z</cp:lastPrinted>
  <dcterms:created xsi:type="dcterms:W3CDTF">2013-02-23T12:01:36Z</dcterms:created>
  <dcterms:modified xsi:type="dcterms:W3CDTF">2024-09-30T16:30:00Z</dcterms:modified>
</cp:coreProperties>
</file>